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notesMasterIdLst>
    <p:notesMasterId r:id="rId23"/>
  </p:notesMasterIdLst>
  <p:sldIdLst>
    <p:sldId id="279" r:id="rId2"/>
    <p:sldId id="277" r:id="rId3"/>
    <p:sldId id="272" r:id="rId4"/>
    <p:sldId id="257" r:id="rId5"/>
    <p:sldId id="258" r:id="rId6"/>
    <p:sldId id="273" r:id="rId7"/>
    <p:sldId id="263" r:id="rId8"/>
    <p:sldId id="261" r:id="rId9"/>
    <p:sldId id="274" r:id="rId10"/>
    <p:sldId id="264" r:id="rId11"/>
    <p:sldId id="262" r:id="rId12"/>
    <p:sldId id="271" r:id="rId13"/>
    <p:sldId id="275" r:id="rId14"/>
    <p:sldId id="265" r:id="rId15"/>
    <p:sldId id="259" r:id="rId16"/>
    <p:sldId id="267" r:id="rId17"/>
    <p:sldId id="268" r:id="rId18"/>
    <p:sldId id="276" r:id="rId19"/>
    <p:sldId id="270" r:id="rId20"/>
    <p:sldId id="278" r:id="rId21"/>
    <p:sldId id="26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69307" autoAdjust="0"/>
  </p:normalViewPr>
  <p:slideViewPr>
    <p:cSldViewPr>
      <p:cViewPr varScale="1">
        <p:scale>
          <a:sx n="64" d="100"/>
          <a:sy n="64" d="100"/>
        </p:scale>
        <p:origin x="-217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png>
</file>

<file path=ppt/media/image5.png>
</file>

<file path=ppt/media/image6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7E394C-491B-4EFF-B28F-5FBCF5837EB6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ECF62B-DEDE-4177-9DE7-12679E9C86E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214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ORMs In General</a:t>
            </a:r>
          </a:p>
          <a:p>
            <a:r>
              <a:rPr lang="en-US" dirty="0" smtClean="0"/>
              <a:t> - Map Relational</a:t>
            </a:r>
            <a:r>
              <a:rPr lang="en-US" baseline="0" dirty="0" smtClean="0"/>
              <a:t> Data Tables to Programmable Objects</a:t>
            </a:r>
            <a:endParaRPr lang="en-US" dirty="0" smtClean="0"/>
          </a:p>
          <a:p>
            <a:r>
              <a:rPr lang="en-US" dirty="0" smtClean="0"/>
              <a:t> - Ease of use</a:t>
            </a:r>
          </a:p>
          <a:p>
            <a:r>
              <a:rPr lang="en-US" dirty="0" smtClean="0"/>
              <a:t> - Keep me out of writing bunch of </a:t>
            </a:r>
            <a:r>
              <a:rPr lang="en-US" dirty="0" err="1" smtClean="0"/>
              <a:t>sprocs</a:t>
            </a:r>
            <a:r>
              <a:rPr lang="en-US" dirty="0" smtClean="0"/>
              <a:t> for basic operations</a:t>
            </a:r>
          </a:p>
          <a:p>
            <a:r>
              <a:rPr lang="en-US" dirty="0" smtClean="0"/>
              <a:t> - Keep me in the Code IDE (Visual Studio)</a:t>
            </a:r>
          </a:p>
          <a:p>
            <a:r>
              <a:rPr lang="en-US" dirty="0" smtClean="0"/>
              <a:t> - Make my DAL more testable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NHibernate</a:t>
            </a:r>
            <a:r>
              <a:rPr lang="en-US" dirty="0" smtClean="0"/>
              <a:t> in General</a:t>
            </a:r>
          </a:p>
          <a:p>
            <a:r>
              <a:rPr lang="en-US" dirty="0" smtClean="0"/>
              <a:t> - Widest Acceptance/Usage</a:t>
            </a:r>
          </a:p>
          <a:p>
            <a:r>
              <a:rPr lang="en-US" dirty="0" smtClean="0"/>
              <a:t> - - Easier to find help when you need it</a:t>
            </a:r>
          </a:p>
          <a:p>
            <a:r>
              <a:rPr lang="en-US" dirty="0" smtClean="0"/>
              <a:t> - - Someone’s already done that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XML 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XML Class Mapping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Fluent Configuration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Fluent Class Mapping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Basics</a:t>
            </a:r>
          </a:p>
          <a:p>
            <a:r>
              <a:rPr lang="en-US" dirty="0" smtClean="0"/>
              <a:t> - Create Mappings from POCOs to Match Tables</a:t>
            </a:r>
          </a:p>
          <a:p>
            <a:r>
              <a:rPr lang="en-US" dirty="0" smtClean="0"/>
              <a:t> - - XML</a:t>
            </a:r>
          </a:p>
          <a:p>
            <a:r>
              <a:rPr lang="en-US" dirty="0" smtClean="0"/>
              <a:t> - - In Code (Fluent)</a:t>
            </a:r>
          </a:p>
          <a:p>
            <a:r>
              <a:rPr lang="en-US" dirty="0" smtClean="0"/>
              <a:t> - - Auto Mapping</a:t>
            </a:r>
          </a:p>
          <a:p>
            <a:r>
              <a:rPr lang="en-US" dirty="0" smtClean="0"/>
              <a:t> - Set Up Connection</a:t>
            </a:r>
            <a:r>
              <a:rPr lang="en-US" baseline="0" dirty="0" smtClean="0"/>
              <a:t> to Data Source</a:t>
            </a:r>
          </a:p>
          <a:p>
            <a:r>
              <a:rPr lang="en-US" baseline="0" dirty="0" smtClean="0"/>
              <a:t> - - XML</a:t>
            </a:r>
          </a:p>
          <a:p>
            <a:r>
              <a:rPr lang="en-US" baseline="0" dirty="0" smtClean="0"/>
              <a:t> - - In Code (Fluent)</a:t>
            </a:r>
          </a:p>
          <a:p>
            <a:r>
              <a:rPr lang="en-US" baseline="0" dirty="0" smtClean="0"/>
              <a:t>Make Calls to ORM</a:t>
            </a:r>
          </a:p>
          <a:p>
            <a:r>
              <a:rPr lang="en-US" baseline="0" dirty="0" smtClean="0"/>
              <a:t> - Generate SQL (Native) for database queries</a:t>
            </a:r>
          </a:p>
          <a:p>
            <a:r>
              <a:rPr lang="en-US" baseline="0" dirty="0" smtClean="0"/>
              <a:t> - - Parameterized SQL</a:t>
            </a:r>
          </a:p>
          <a:p>
            <a:r>
              <a:rPr lang="en-US" baseline="0" dirty="0" smtClean="0"/>
              <a:t> - - - Prevent SQL Injection</a:t>
            </a:r>
          </a:p>
          <a:p>
            <a:r>
              <a:rPr lang="en-US" baseline="0" dirty="0" smtClean="0"/>
              <a:t>- - CRUD operations already there</a:t>
            </a:r>
          </a:p>
          <a:p>
            <a:r>
              <a:rPr lang="en-US" baseline="0" dirty="0" smtClean="0"/>
              <a:t>- - Specific queries</a:t>
            </a:r>
          </a:p>
          <a:p>
            <a:r>
              <a:rPr lang="en-US" baseline="0" dirty="0" smtClean="0"/>
              <a:t> - - - Criteria Queries</a:t>
            </a:r>
          </a:p>
          <a:p>
            <a:r>
              <a:rPr lang="en-US" baseline="0" dirty="0" smtClean="0"/>
              <a:t> - - - HQL</a:t>
            </a:r>
          </a:p>
          <a:p>
            <a:r>
              <a:rPr lang="en-US" baseline="0" dirty="0" smtClean="0"/>
              <a:t> - - - </a:t>
            </a:r>
            <a:r>
              <a:rPr lang="en-US" baseline="0" dirty="0" err="1" smtClean="0"/>
              <a:t>Linq</a:t>
            </a:r>
            <a:r>
              <a:rPr lang="en-US" baseline="0" dirty="0" smtClean="0"/>
              <a:t> to </a:t>
            </a:r>
            <a:r>
              <a:rPr lang="en-US" baseline="0" dirty="0" err="1" smtClean="0"/>
              <a:t>NHibernate</a:t>
            </a:r>
            <a:r>
              <a:rPr lang="en-US" baseline="0" dirty="0" smtClean="0"/>
              <a:t> (3.5+)</a:t>
            </a:r>
          </a:p>
          <a:p>
            <a:r>
              <a:rPr lang="en-US" baseline="0" dirty="0" smtClean="0"/>
              <a:t> - - - - Lazy Evaluation</a:t>
            </a:r>
          </a:p>
          <a:p>
            <a:r>
              <a:rPr lang="en-US" baseline="0" dirty="0" smtClean="0"/>
              <a:t> - - - - </a:t>
            </a:r>
            <a:r>
              <a:rPr lang="en-US" baseline="0" dirty="0" err="1" smtClean="0"/>
              <a:t>IQueryable</a:t>
            </a:r>
            <a:r>
              <a:rPr lang="en-US" baseline="0" dirty="0" smtClean="0"/>
              <a:t>&lt;T&gt;</a:t>
            </a:r>
          </a:p>
          <a:p>
            <a:r>
              <a:rPr lang="en-US" baseline="0" dirty="0" smtClean="0"/>
              <a:t> - - Lazy Loading</a:t>
            </a:r>
          </a:p>
          <a:p>
            <a:r>
              <a:rPr lang="en-US" baseline="0" dirty="0" smtClean="0"/>
              <a:t> - - Eager Loading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Repository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ECF62B-DEDE-4177-9DE7-12679E9C86E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limbing_emission_lg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2205"/>
          <a:stretch/>
        </p:blipFill>
        <p:spPr>
          <a:xfrm>
            <a:off x="0" y="0"/>
            <a:ext cx="9144000" cy="3860800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063314"/>
            <a:ext cx="7772400" cy="1143000"/>
          </a:xfrm>
        </p:spPr>
        <p:txBody>
          <a:bodyPr/>
          <a:lstStyle>
            <a:lvl1pPr algn="ctr">
              <a:defRPr>
                <a:solidFill>
                  <a:schemeClr val="tx2">
                    <a:lumMod val="50000"/>
                  </a:schemeClr>
                </a:solidFill>
                <a:effectLst>
                  <a:reflection blurRad="6350" stA="25000" endPos="455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5206314"/>
            <a:ext cx="6400800" cy="1143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2">
                    <a:lumMod val="50000"/>
                  </a:schemeClr>
                </a:solidFill>
                <a:effectLst>
                  <a:reflection blurRad="6350" stA="25000" endPos="45500" dir="5400000" sy="-100000" algn="bl" rotWithShape="0"/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E14D1B-53CE-4963-98A3-92E15F72E5AF}" type="datetimeFigureOut">
              <a:rPr lang="en-US" smtClean="0"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16CC7B-DFFF-4AD6-A8D5-E14D7D0084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028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8478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9831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1371600"/>
            <a:ext cx="1524000" cy="4953000"/>
          </a:xfrm>
        </p:spPr>
        <p:txBody>
          <a:bodyPr vert="eaVert"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371600"/>
            <a:ext cx="6705600" cy="49530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9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_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pPr eaLnBrk="1" hangingPunct="1"/>
            <a:r>
              <a:rPr lang="en-US" smtClean="0"/>
              <a:t>Click to edit Master title style</a:t>
            </a:r>
            <a:endParaRPr lang="en-US" dirty="0" smtClean="0"/>
          </a:p>
        </p:txBody>
      </p:sp>
      <p:sp>
        <p:nvSpPr>
          <p:cNvPr id="8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1600200"/>
            <a:ext cx="8229600" cy="4525963"/>
          </a:xfrm>
        </p:spPr>
        <p:txBody>
          <a:bodyPr/>
          <a:lstStyle>
            <a:lvl1pPr>
              <a:defRPr/>
            </a:lvl1pPr>
          </a:lstStyle>
          <a:p>
            <a:pPr eaLnBrk="1" hangingPunct="1"/>
            <a:r>
              <a:rPr lang="en-US" dirty="0" smtClean="0"/>
              <a:t>Content</a:t>
            </a:r>
          </a:p>
        </p:txBody>
      </p:sp>
    </p:spTree>
    <p:extLst>
      <p:ext uri="{BB962C8B-B14F-4D97-AF65-F5344CB8AC3E}">
        <p14:creationId xmlns:p14="http://schemas.microsoft.com/office/powerpoint/2010/main" val="3664102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_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5416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146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limbing_emission_lg1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60456" b="20219"/>
          <a:stretch/>
        </p:blipFill>
        <p:spPr>
          <a:xfrm>
            <a:off x="0" y="0"/>
            <a:ext cx="9144000" cy="1290918"/>
          </a:xfrm>
          <a:prstGeom prst="rect">
            <a:avLst/>
          </a:prstGeom>
          <a:effectLst>
            <a:reflection blurRad="6350" stA="15000" endPos="75000" dir="5400000" sy="-100000" algn="bl" rotWithShape="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132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590925"/>
            <a:ext cx="7772400" cy="1362075"/>
          </a:xfrm>
        </p:spPr>
        <p:txBody>
          <a:bodyPr anchor="t"/>
          <a:lstStyle>
            <a:lvl1pPr algn="l">
              <a:defRPr sz="4000" b="1" cap="all">
                <a:solidFill>
                  <a:schemeClr val="tx2">
                    <a:lumMod val="50000"/>
                  </a:schemeClr>
                </a:solidFill>
                <a:effectLst>
                  <a:reflection blurRad="6350" stA="25000" endPos="45500" dir="5400000" sy="-100000" algn="bl" rotWithShape="0"/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090738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36943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1600"/>
            <a:ext cx="40386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8006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4040188" cy="8032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4"/>
            <a:ext cx="4040188" cy="4149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371600"/>
            <a:ext cx="4041775" cy="8032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4"/>
            <a:ext cx="4041775" cy="414972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889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17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898845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71600"/>
            <a:ext cx="3008313" cy="1162050"/>
          </a:xfrm>
        </p:spPr>
        <p:txBody>
          <a:bodyPr anchor="b"/>
          <a:lstStyle>
            <a:lvl1pPr algn="l">
              <a:defRPr sz="200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371601"/>
            <a:ext cx="5111750" cy="49529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533651"/>
            <a:ext cx="3008313" cy="37909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2908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video" Target="../media/media1.wmv"/><Relationship Id="rId2" Type="http://schemas.openxmlformats.org/officeDocument/2006/relationships/slideLayout" Target="../slideLayouts/slideLayout2.xml"/><Relationship Id="rId16" Type="http://schemas.microsoft.com/office/2007/relationships/media" Target="../media/media1.wm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alpha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limbing_emission_lg1.wmv">
            <a:hlinkClick r:id="" action="ppaction://media"/>
          </p:cNvPr>
          <p:cNvPicPr>
            <a:picLocks noChangeAspect="1"/>
          </p:cNvPicPr>
          <p:nvPr>
            <a:vide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 rotWithShape="1">
          <a:blip r:embed="rId18"/>
          <a:srcRect t="60456" b="20219"/>
          <a:stretch/>
        </p:blipFill>
        <p:spPr>
          <a:xfrm>
            <a:off x="0" y="0"/>
            <a:ext cx="9144000" cy="1290918"/>
          </a:xfrm>
          <a:prstGeom prst="rect">
            <a:avLst/>
          </a:prstGeom>
          <a:effectLst>
            <a:reflection blurRad="6350" stA="50000" endA="300" endPos="55000" dir="5400000" sy="-100000" algn="bl" rotWithShape="0"/>
          </a:effec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71600"/>
            <a:ext cx="8229600" cy="4953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B0070-41A8-4F41-B8F4-54A74FE6609A}" type="datetimeFigureOut">
              <a:rPr lang="en-US" smtClean="0"/>
              <a:pPr/>
              <a:t>4/30/2011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EF2DFF-F6D2-4298-9A4E-A9F6DEE689B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575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Nhibernate</a:t>
            </a:r>
            <a:r>
              <a:rPr lang="en-US" dirty="0" smtClean="0"/>
              <a:t>, FluentNHibernate and the Repository Pattern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In One Hour Or 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465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8600" y="1981200"/>
            <a:ext cx="86868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i="1" dirty="0" smtClean="0"/>
              <a:t>VB</a:t>
            </a:r>
            <a:r>
              <a:rPr lang="en-US" b="1" dirty="0" smtClean="0"/>
              <a:t> </a:t>
            </a:r>
          </a:p>
          <a:p>
            <a:r>
              <a:rPr lang="en-US" b="1" dirty="0" smtClean="0"/>
              <a:t>Dim </a:t>
            </a:r>
            <a:r>
              <a:rPr lang="en-US" b="1" dirty="0" err="1"/>
              <a:t>sessionFactory</a:t>
            </a:r>
            <a:r>
              <a:rPr lang="en-US" b="1" dirty="0"/>
              <a:t> = </a:t>
            </a:r>
            <a:r>
              <a:rPr lang="en-US" b="1" dirty="0" err="1"/>
              <a:t>Fluently.Configure</a:t>
            </a:r>
            <a:r>
              <a:rPr lang="en-US" b="1" dirty="0"/>
              <a:t>() _</a:t>
            </a:r>
          </a:p>
          <a:p>
            <a:r>
              <a:rPr lang="en-US" b="1" dirty="0" smtClean="0"/>
              <a:t>      .</a:t>
            </a:r>
            <a:r>
              <a:rPr lang="en-US" b="1" dirty="0"/>
              <a:t>Database(MsSqlConfiguration.MsSql2008 _</a:t>
            </a:r>
          </a:p>
          <a:p>
            <a:r>
              <a:rPr lang="en-US" b="1" dirty="0" smtClean="0"/>
              <a:t>          .</a:t>
            </a:r>
            <a:r>
              <a:rPr lang="en-US" b="1" dirty="0" err="1" smtClean="0"/>
              <a:t>ConnectionString</a:t>
            </a:r>
            <a:r>
              <a:rPr lang="en-US" b="1" dirty="0" smtClean="0"/>
              <a:t>(</a:t>
            </a:r>
            <a:r>
              <a:rPr lang="en-US" b="1" i="1" dirty="0" err="1" smtClean="0"/>
              <a:t>GetYouConnectionStringFromWhereEver</a:t>
            </a:r>
            <a:r>
              <a:rPr lang="en-US" b="1" dirty="0" smtClean="0"/>
              <a:t>)) </a:t>
            </a:r>
            <a:r>
              <a:rPr lang="en-US" b="1" dirty="0"/>
              <a:t>_</a:t>
            </a:r>
          </a:p>
          <a:p>
            <a:r>
              <a:rPr lang="en-US" b="1" dirty="0" smtClean="0"/>
              <a:t>      .Mappings(Function(m</a:t>
            </a:r>
            <a:r>
              <a:rPr lang="en-US" b="1" dirty="0"/>
              <a:t>) </a:t>
            </a:r>
            <a:r>
              <a:rPr lang="en-US" b="1" dirty="0" err="1"/>
              <a:t>m.FluentMappings.AddFromAssemblyOf</a:t>
            </a:r>
            <a:r>
              <a:rPr lang="en-US" b="1" dirty="0"/>
              <a:t>(Of Product)()) _</a:t>
            </a:r>
          </a:p>
          <a:p>
            <a:r>
              <a:rPr lang="en-US" b="1" dirty="0"/>
              <a:t>  </a:t>
            </a:r>
            <a:r>
              <a:rPr lang="en-US" b="1" dirty="0" smtClean="0"/>
              <a:t>    .</a:t>
            </a:r>
            <a:r>
              <a:rPr lang="en-US" b="1" dirty="0" err="1"/>
              <a:t>BuildSessionFactory</a:t>
            </a:r>
            <a:r>
              <a:rPr lang="en-US" b="1" dirty="0" smtClean="0"/>
              <a:t>()</a:t>
            </a:r>
          </a:p>
          <a:p>
            <a:endParaRPr lang="en-US" b="1" dirty="0" smtClean="0"/>
          </a:p>
          <a:p>
            <a:r>
              <a:rPr lang="en-US" b="1" i="1" dirty="0" smtClean="0"/>
              <a:t>C#</a:t>
            </a:r>
            <a:endParaRPr lang="en-US" b="1" i="1" dirty="0"/>
          </a:p>
          <a:p>
            <a:r>
              <a:rPr lang="en-US" b="1" dirty="0"/>
              <a:t> </a:t>
            </a:r>
            <a:r>
              <a:rPr lang="en-US" b="1" dirty="0" err="1" smtClean="0"/>
              <a:t>var</a:t>
            </a:r>
            <a:r>
              <a:rPr lang="en-US" b="1" dirty="0" smtClean="0"/>
              <a:t> </a:t>
            </a:r>
            <a:r>
              <a:rPr lang="en-US" b="1" dirty="0" err="1" smtClean="0"/>
              <a:t>sessionFactory</a:t>
            </a:r>
            <a:r>
              <a:rPr lang="en-US" b="1" dirty="0" smtClean="0"/>
              <a:t> </a:t>
            </a:r>
            <a:r>
              <a:rPr lang="en-US" dirty="0"/>
              <a:t>=</a:t>
            </a:r>
            <a:r>
              <a:rPr lang="en-US" b="1" dirty="0"/>
              <a:t> </a:t>
            </a:r>
            <a:r>
              <a:rPr lang="en-US" b="1" dirty="0" err="1"/>
              <a:t>Fluently</a:t>
            </a:r>
            <a:r>
              <a:rPr lang="en-US" dirty="0" err="1"/>
              <a:t>.</a:t>
            </a:r>
            <a:r>
              <a:rPr lang="en-US" b="1" dirty="0" err="1"/>
              <a:t>Configure</a:t>
            </a:r>
            <a:r>
              <a:rPr lang="en-US" b="1" dirty="0"/>
              <a:t>()</a:t>
            </a:r>
          </a:p>
          <a:p>
            <a:r>
              <a:rPr lang="en-US" b="1" dirty="0"/>
              <a:t>                </a:t>
            </a:r>
            <a:r>
              <a:rPr lang="en-US" dirty="0"/>
              <a:t>.</a:t>
            </a:r>
            <a:r>
              <a:rPr lang="en-US" b="1" dirty="0"/>
              <a:t>Database(</a:t>
            </a:r>
            <a:r>
              <a:rPr lang="en-US" b="1" dirty="0" err="1"/>
              <a:t>SQLiteConfiguration</a:t>
            </a:r>
            <a:r>
              <a:rPr lang="en-US" dirty="0" err="1"/>
              <a:t>.</a:t>
            </a:r>
            <a:r>
              <a:rPr lang="en-US" b="1" dirty="0" err="1"/>
              <a:t>Standard</a:t>
            </a:r>
            <a:endParaRPr lang="en-US" b="1" dirty="0"/>
          </a:p>
          <a:p>
            <a:r>
              <a:rPr lang="en-US" b="1" dirty="0"/>
              <a:t>                              </a:t>
            </a:r>
            <a:r>
              <a:rPr lang="en-US" dirty="0"/>
              <a:t>.</a:t>
            </a:r>
            <a:r>
              <a:rPr lang="en-US" b="1" dirty="0" err="1" smtClean="0"/>
              <a:t>ConnectionString</a:t>
            </a:r>
            <a:r>
              <a:rPr lang="en-US" b="1" dirty="0" smtClean="0"/>
              <a:t>(</a:t>
            </a:r>
            <a:r>
              <a:rPr lang="en-US" b="1" dirty="0" err="1"/>
              <a:t>cs</a:t>
            </a:r>
            <a:r>
              <a:rPr lang="en-US" dirty="0"/>
              <a:t>=&gt;</a:t>
            </a:r>
            <a:r>
              <a:rPr lang="en-US" b="1" dirty="0" err="1"/>
              <a:t>cs</a:t>
            </a:r>
            <a:r>
              <a:rPr lang="en-US" dirty="0" err="1"/>
              <a:t>.</a:t>
            </a:r>
            <a:r>
              <a:rPr lang="en-US" b="1" dirty="0" err="1"/>
              <a:t>FromConnectionStringWithKey</a:t>
            </a:r>
            <a:r>
              <a:rPr lang="en-US" b="1" dirty="0"/>
              <a:t>("Default</a:t>
            </a:r>
            <a:r>
              <a:rPr lang="en-US" b="1" dirty="0" smtClean="0"/>
              <a:t>"))</a:t>
            </a:r>
            <a:endParaRPr lang="en-US" b="1" dirty="0"/>
          </a:p>
          <a:p>
            <a:r>
              <a:rPr lang="en-US" dirty="0" smtClean="0"/>
              <a:t>	.</a:t>
            </a:r>
            <a:r>
              <a:rPr lang="en-US" b="1" dirty="0"/>
              <a:t>Mappings(m </a:t>
            </a:r>
            <a:r>
              <a:rPr lang="en-US" dirty="0"/>
              <a:t>=&gt;</a:t>
            </a:r>
            <a:endParaRPr lang="en-US" b="1" dirty="0"/>
          </a:p>
          <a:p>
            <a:r>
              <a:rPr lang="en-US" b="1" dirty="0"/>
              <a:t>                          </a:t>
            </a:r>
            <a:r>
              <a:rPr lang="en-US" b="1" dirty="0" err="1"/>
              <a:t>m</a:t>
            </a:r>
            <a:r>
              <a:rPr lang="en-US" dirty="0" err="1"/>
              <a:t>.</a:t>
            </a:r>
            <a:r>
              <a:rPr lang="en-US" b="1" dirty="0" err="1"/>
              <a:t>AutoMappings</a:t>
            </a:r>
            <a:r>
              <a:rPr lang="en-US" dirty="0" err="1"/>
              <a:t>.</a:t>
            </a:r>
            <a:r>
              <a:rPr lang="en-US" b="1" dirty="0" err="1"/>
              <a:t>Add</a:t>
            </a:r>
            <a:r>
              <a:rPr lang="en-US" b="1" dirty="0"/>
              <a:t>(</a:t>
            </a:r>
          </a:p>
          <a:p>
            <a:r>
              <a:rPr lang="en-US" b="1" dirty="0"/>
              <a:t>                              </a:t>
            </a:r>
            <a:r>
              <a:rPr lang="en-US" b="1" dirty="0" err="1"/>
              <a:t>AutoMap</a:t>
            </a:r>
            <a:r>
              <a:rPr lang="en-US" dirty="0" err="1"/>
              <a:t>.</a:t>
            </a:r>
            <a:r>
              <a:rPr lang="en-US" b="1" dirty="0" err="1"/>
              <a:t>AssemblyOf</a:t>
            </a:r>
            <a:r>
              <a:rPr lang="en-US" dirty="0"/>
              <a:t>&lt;</a:t>
            </a:r>
            <a:r>
              <a:rPr lang="en-US" b="1" dirty="0"/>
              <a:t>Killer</a:t>
            </a:r>
            <a:r>
              <a:rPr lang="en-US" dirty="0"/>
              <a:t>&gt;</a:t>
            </a:r>
            <a:r>
              <a:rPr lang="en-US" b="1" dirty="0"/>
              <a:t>(new </a:t>
            </a:r>
            <a:r>
              <a:rPr lang="en-US" b="1" dirty="0" err="1"/>
              <a:t>AutoMappingConfig</a:t>
            </a:r>
            <a:r>
              <a:rPr lang="en-US" b="1" dirty="0" smtClean="0"/>
              <a:t>())</a:t>
            </a:r>
          </a:p>
          <a:p>
            <a:r>
              <a:rPr lang="en-US" b="1" dirty="0"/>
              <a:t>	</a:t>
            </a:r>
            <a:r>
              <a:rPr lang="en-US" dirty="0" smtClean="0"/>
              <a:t>.</a:t>
            </a:r>
            <a:r>
              <a:rPr lang="en-US" b="1" dirty="0" err="1"/>
              <a:t>BuildSessionFactory</a:t>
            </a:r>
            <a:r>
              <a:rPr lang="en-US" b="1" dirty="0"/>
              <a:t>();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9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Configuration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33400" y="1502688"/>
            <a:ext cx="79248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Public </a:t>
            </a:r>
            <a:r>
              <a:rPr lang="en-US" b="1" dirty="0"/>
              <a:t>Class </a:t>
            </a:r>
            <a:r>
              <a:rPr lang="en-US" b="1" dirty="0" err="1"/>
              <a:t>ProductMap</a:t>
            </a:r>
            <a:endParaRPr lang="en-US" b="1" dirty="0"/>
          </a:p>
          <a:p>
            <a:r>
              <a:rPr lang="en-US" b="1" dirty="0"/>
              <a:t>  Inherits </a:t>
            </a:r>
            <a:r>
              <a:rPr lang="en-US" b="1" dirty="0" err="1"/>
              <a:t>ClassMap</a:t>
            </a:r>
            <a:r>
              <a:rPr lang="en-US" b="1" dirty="0"/>
              <a:t>(Of Product)</a:t>
            </a:r>
          </a:p>
          <a:p>
            <a:endParaRPr lang="en-US" dirty="0"/>
          </a:p>
          <a:p>
            <a:r>
              <a:rPr lang="en-US" b="1" dirty="0"/>
              <a:t>  Public Sub New</a:t>
            </a:r>
            <a:r>
              <a:rPr lang="en-US" b="1" dirty="0" smtClean="0"/>
              <a:t>()</a:t>
            </a:r>
          </a:p>
          <a:p>
            <a:r>
              <a:rPr lang="en-US" b="1" dirty="0" smtClean="0"/>
              <a:t>    Table(“People")</a:t>
            </a:r>
            <a:endParaRPr lang="en-US" b="1" dirty="0"/>
          </a:p>
          <a:p>
            <a:r>
              <a:rPr lang="en-US" b="1" dirty="0"/>
              <a:t>    Id(Function(m) </a:t>
            </a:r>
            <a:r>
              <a:rPr lang="en-US" b="1" dirty="0" err="1" smtClean="0"/>
              <a:t>m.PersonID</a:t>
            </a:r>
            <a:r>
              <a:rPr lang="en-US" b="1" dirty="0"/>
              <a:t>).</a:t>
            </a:r>
            <a:r>
              <a:rPr lang="en-US" b="1" dirty="0" err="1"/>
              <a:t>GeneratedBy.Assigned</a:t>
            </a:r>
            <a:r>
              <a:rPr lang="en-US" b="1" dirty="0"/>
              <a:t>()</a:t>
            </a:r>
          </a:p>
          <a:p>
            <a:r>
              <a:rPr lang="en-US" b="1" dirty="0"/>
              <a:t>    Map(Function(m) </a:t>
            </a:r>
            <a:r>
              <a:rPr lang="en-US" b="1" dirty="0" err="1" smtClean="0"/>
              <a:t>m.Name</a:t>
            </a:r>
            <a:r>
              <a:rPr lang="en-US" b="1" dirty="0" smtClean="0"/>
              <a:t>)</a:t>
            </a:r>
            <a:endParaRPr lang="en-US" b="1" dirty="0"/>
          </a:p>
          <a:p>
            <a:r>
              <a:rPr lang="en-US" b="1" dirty="0"/>
              <a:t>    </a:t>
            </a:r>
            <a:r>
              <a:rPr lang="en-US" b="1" dirty="0" smtClean="0"/>
              <a:t>Map(Function(m) </a:t>
            </a:r>
            <a:r>
              <a:rPr lang="en-US" b="1" dirty="0" err="1" smtClean="0"/>
              <a:t>m.Bio</a:t>
            </a:r>
            <a:r>
              <a:rPr lang="en-US" b="1" dirty="0" smtClean="0"/>
              <a:t>).Column(“Biography”) _</a:t>
            </a:r>
          </a:p>
          <a:p>
            <a:r>
              <a:rPr lang="en-US" b="1" dirty="0" smtClean="0"/>
              <a:t>        .</a:t>
            </a:r>
            <a:r>
              <a:rPr lang="en-US" b="1" dirty="0" err="1" smtClean="0"/>
              <a:t>CustomType</a:t>
            </a:r>
            <a:r>
              <a:rPr lang="en-US" b="1" dirty="0" smtClean="0"/>
              <a:t>(“</a:t>
            </a:r>
            <a:r>
              <a:rPr lang="en-US" b="1" dirty="0" err="1" smtClean="0"/>
              <a:t>StringClob</a:t>
            </a:r>
            <a:r>
              <a:rPr lang="en-US" b="1" dirty="0" smtClean="0"/>
              <a:t>”)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</a:t>
            </a:r>
            <a:r>
              <a:rPr lang="en-US" b="1" dirty="0" err="1" smtClean="0"/>
              <a:t>CustomSqlType</a:t>
            </a:r>
            <a:r>
              <a:rPr lang="en-US" b="1" dirty="0" smtClean="0"/>
              <a:t>(“</a:t>
            </a:r>
            <a:r>
              <a:rPr lang="en-US" b="1" dirty="0" err="1" smtClean="0"/>
              <a:t>ntext</a:t>
            </a:r>
            <a:r>
              <a:rPr lang="en-US" b="1" dirty="0" smtClean="0"/>
              <a:t>”)</a:t>
            </a:r>
            <a:endParaRPr lang="en-US" b="1" dirty="0"/>
          </a:p>
          <a:p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b="1" dirty="0" err="1" smtClean="0"/>
              <a:t>HasManyToMany</a:t>
            </a:r>
            <a:r>
              <a:rPr lang="en-US" b="1" dirty="0" smtClean="0"/>
              <a:t>(Function(m) </a:t>
            </a:r>
            <a:r>
              <a:rPr lang="en-US" b="1" dirty="0" err="1" smtClean="0"/>
              <a:t>m.GetWeapons</a:t>
            </a:r>
            <a:r>
              <a:rPr lang="en-US" b="1" dirty="0" smtClean="0"/>
              <a:t>())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.Table(“</a:t>
            </a:r>
            <a:r>
              <a:rPr lang="en-US" b="1" dirty="0" err="1" smtClean="0"/>
              <a:t>KillerWeapons</a:t>
            </a:r>
            <a:r>
              <a:rPr lang="en-US" b="1" dirty="0" smtClean="0"/>
              <a:t>”)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</a:t>
            </a:r>
            <a:r>
              <a:rPr lang="en-US" b="1" dirty="0" err="1" smtClean="0"/>
              <a:t>ParentKeyColumn</a:t>
            </a:r>
            <a:r>
              <a:rPr lang="en-US" b="1" dirty="0" smtClean="0"/>
              <a:t>(“</a:t>
            </a:r>
            <a:r>
              <a:rPr lang="en-US" b="1" dirty="0" err="1" smtClean="0"/>
              <a:t>KillerId</a:t>
            </a:r>
            <a:r>
              <a:rPr lang="en-US" b="1" dirty="0" smtClean="0"/>
              <a:t>”)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</a:t>
            </a:r>
            <a:r>
              <a:rPr lang="en-US" b="1" dirty="0" err="1" smtClean="0"/>
              <a:t>ChildKeyColumn</a:t>
            </a:r>
            <a:r>
              <a:rPr lang="en-US" b="1" dirty="0" smtClean="0"/>
              <a:t>(“</a:t>
            </a:r>
            <a:r>
              <a:rPr lang="en-US" b="1" dirty="0" err="1" smtClean="0"/>
              <a:t>WeaponId</a:t>
            </a:r>
            <a:r>
              <a:rPr lang="en-US" b="1" dirty="0" smtClean="0"/>
              <a:t>”)</a:t>
            </a:r>
            <a:endParaRPr lang="en-US" b="1" dirty="0"/>
          </a:p>
          <a:p>
            <a:r>
              <a:rPr lang="en-US" b="1" dirty="0"/>
              <a:t> </a:t>
            </a:r>
            <a:r>
              <a:rPr lang="en-US" b="1" dirty="0" smtClean="0"/>
              <a:t>   </a:t>
            </a:r>
            <a:r>
              <a:rPr lang="en-US" b="1" dirty="0" err="1" smtClean="0"/>
              <a:t>HasMany</a:t>
            </a:r>
            <a:r>
              <a:rPr lang="en-US" b="1" dirty="0" smtClean="0"/>
              <a:t>(Function(m) </a:t>
            </a:r>
            <a:r>
              <a:rPr lang="en-US" b="1" dirty="0" err="1" smtClean="0"/>
              <a:t>m.GetVictims</a:t>
            </a:r>
            <a:r>
              <a:rPr lang="en-US" b="1" dirty="0" smtClean="0"/>
              <a:t>())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.Table(“Victims”) _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 .</a:t>
            </a:r>
            <a:r>
              <a:rPr lang="en-US" b="1" dirty="0" err="1" smtClean="0"/>
              <a:t>KeyColumn</a:t>
            </a:r>
            <a:r>
              <a:rPr lang="en-US" b="1" dirty="0" smtClean="0"/>
              <a:t>(“</a:t>
            </a:r>
            <a:r>
              <a:rPr lang="en-US" b="1" dirty="0" err="1" smtClean="0"/>
              <a:t>KillerId</a:t>
            </a:r>
            <a:r>
              <a:rPr lang="en-US" b="1" dirty="0" smtClean="0"/>
              <a:t>”)</a:t>
            </a:r>
            <a:endParaRPr lang="en-US" b="1" dirty="0"/>
          </a:p>
          <a:p>
            <a:r>
              <a:rPr lang="en-US" b="1" dirty="0" smtClean="0"/>
              <a:t>    End Sub</a:t>
            </a:r>
            <a:endParaRPr lang="en-US" dirty="0"/>
          </a:p>
          <a:p>
            <a:r>
              <a:rPr lang="en-US" b="1" dirty="0"/>
              <a:t>End Class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9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Mapping </a:t>
            </a:r>
            <a:r>
              <a:rPr lang="en-US" sz="4000" i="1" dirty="0" smtClean="0">
                <a:solidFill>
                  <a:schemeClr val="bg1"/>
                </a:solidFill>
              </a:rPr>
              <a:t>(Visual Basic)</a:t>
            </a:r>
            <a:endParaRPr lang="en-US" i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066800" y="2278082"/>
            <a:ext cx="7152279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public </a:t>
            </a:r>
            <a:r>
              <a:rPr lang="en-US" b="1" dirty="0"/>
              <a:t>class </a:t>
            </a:r>
            <a:r>
              <a:rPr lang="en-US" b="1" dirty="0" err="1"/>
              <a:t>KillerMap</a:t>
            </a:r>
            <a:r>
              <a:rPr lang="en-US" b="1" dirty="0"/>
              <a:t> : </a:t>
            </a:r>
            <a:r>
              <a:rPr lang="en-US" b="1" dirty="0" err="1"/>
              <a:t>ClassMap</a:t>
            </a:r>
            <a:r>
              <a:rPr lang="en-US" dirty="0"/>
              <a:t>&lt;</a:t>
            </a:r>
            <a:r>
              <a:rPr lang="en-US" b="1" dirty="0"/>
              <a:t>Killer</a:t>
            </a:r>
            <a:r>
              <a:rPr lang="en-US" dirty="0"/>
              <a:t>&gt;</a:t>
            </a:r>
            <a:endParaRPr lang="en-US" b="1" dirty="0"/>
          </a:p>
          <a:p>
            <a:r>
              <a:rPr lang="en-US" b="1" dirty="0"/>
              <a:t>    {</a:t>
            </a:r>
          </a:p>
          <a:p>
            <a:r>
              <a:rPr lang="en-US" b="1" dirty="0"/>
              <a:t>        public </a:t>
            </a:r>
            <a:r>
              <a:rPr lang="en-US" b="1" dirty="0" err="1"/>
              <a:t>KillerMap</a:t>
            </a:r>
            <a:r>
              <a:rPr lang="en-US" b="1" dirty="0"/>
              <a:t>()</a:t>
            </a:r>
          </a:p>
          <a:p>
            <a:r>
              <a:rPr lang="en-US" b="1" dirty="0"/>
              <a:t>        {</a:t>
            </a:r>
          </a:p>
          <a:p>
            <a:r>
              <a:rPr lang="en-US" b="1" dirty="0"/>
              <a:t>            Table("Killers");</a:t>
            </a:r>
          </a:p>
          <a:p>
            <a:r>
              <a:rPr lang="en-US" b="1" dirty="0"/>
              <a:t>            Schema("</a:t>
            </a:r>
            <a:r>
              <a:rPr lang="en-US" b="1" dirty="0" err="1"/>
              <a:t>KillerApp</a:t>
            </a:r>
            <a:r>
              <a:rPr lang="en-US" b="1" dirty="0"/>
              <a:t>");</a:t>
            </a:r>
          </a:p>
          <a:p>
            <a:r>
              <a:rPr lang="en-US" b="1" dirty="0"/>
              <a:t>            </a:t>
            </a:r>
            <a:r>
              <a:rPr lang="en-US" b="1" dirty="0" smtClean="0"/>
              <a:t>Id(k </a:t>
            </a:r>
            <a:r>
              <a:rPr lang="en-US" dirty="0"/>
              <a:t>=&gt;</a:t>
            </a:r>
            <a:r>
              <a:rPr lang="en-US" b="1" dirty="0"/>
              <a:t> </a:t>
            </a:r>
            <a:r>
              <a:rPr lang="en-US" b="1" dirty="0" smtClean="0"/>
              <a:t>k</a:t>
            </a:r>
            <a:r>
              <a:rPr lang="en-US" dirty="0" smtClean="0"/>
              <a:t>.</a:t>
            </a:r>
            <a:r>
              <a:rPr lang="en-US" b="1" dirty="0" smtClean="0"/>
              <a:t>ID</a:t>
            </a:r>
            <a:r>
              <a:rPr lang="en-US" b="1" dirty="0"/>
              <a:t>)</a:t>
            </a:r>
            <a:r>
              <a:rPr lang="en-US" dirty="0"/>
              <a:t>.</a:t>
            </a:r>
            <a:r>
              <a:rPr lang="en-US" b="1" dirty="0" err="1"/>
              <a:t>GeneratedBy</a:t>
            </a:r>
            <a:r>
              <a:rPr lang="en-US" dirty="0" err="1"/>
              <a:t>.</a:t>
            </a:r>
            <a:r>
              <a:rPr lang="en-US" b="1" dirty="0" err="1"/>
              <a:t>Identity</a:t>
            </a:r>
            <a:r>
              <a:rPr lang="en-US" b="1" dirty="0"/>
              <a:t>();</a:t>
            </a:r>
          </a:p>
          <a:p>
            <a:r>
              <a:rPr lang="en-US" b="1" dirty="0"/>
              <a:t>            Map(p </a:t>
            </a:r>
            <a:r>
              <a:rPr lang="en-US" dirty="0"/>
              <a:t>=&gt;</a:t>
            </a:r>
            <a:r>
              <a:rPr lang="en-US" b="1" dirty="0"/>
              <a:t> </a:t>
            </a:r>
            <a:r>
              <a:rPr lang="en-US" b="1" dirty="0" err="1"/>
              <a:t>p</a:t>
            </a:r>
            <a:r>
              <a:rPr lang="en-US" dirty="0" err="1"/>
              <a:t>.</a:t>
            </a:r>
            <a:r>
              <a:rPr lang="en-US" b="1" dirty="0" err="1"/>
              <a:t>Name</a:t>
            </a:r>
            <a:r>
              <a:rPr lang="en-US" b="1" dirty="0"/>
              <a:t>)</a:t>
            </a:r>
            <a:r>
              <a:rPr lang="en-US" dirty="0"/>
              <a:t>.</a:t>
            </a:r>
            <a:r>
              <a:rPr lang="en-US" b="1" dirty="0"/>
              <a:t>Column</a:t>
            </a:r>
            <a:r>
              <a:rPr lang="en-US" b="1" dirty="0" smtClean="0"/>
              <a:t>(“</a:t>
            </a:r>
            <a:r>
              <a:rPr lang="en-US" b="1" dirty="0" err="1" smtClean="0"/>
              <a:t>KillerName</a:t>
            </a:r>
            <a:r>
              <a:rPr lang="en-US" b="1" dirty="0"/>
              <a:t>");</a:t>
            </a:r>
          </a:p>
          <a:p>
            <a:r>
              <a:rPr lang="en-US" b="1" dirty="0"/>
              <a:t>            Map(p </a:t>
            </a:r>
            <a:r>
              <a:rPr lang="en-US" dirty="0"/>
              <a:t>=&gt;</a:t>
            </a:r>
            <a:r>
              <a:rPr lang="en-US" b="1" dirty="0"/>
              <a:t> </a:t>
            </a:r>
            <a:r>
              <a:rPr lang="en-US" b="1" dirty="0" err="1"/>
              <a:t>p</a:t>
            </a:r>
            <a:r>
              <a:rPr lang="en-US" dirty="0" err="1"/>
              <a:t>.</a:t>
            </a:r>
            <a:r>
              <a:rPr lang="en-US" b="1" dirty="0" err="1"/>
              <a:t>RealName</a:t>
            </a:r>
            <a:r>
              <a:rPr lang="en-US" b="1" dirty="0"/>
              <a:t>);</a:t>
            </a:r>
          </a:p>
          <a:p>
            <a:endParaRPr lang="en-US" b="1" dirty="0"/>
          </a:p>
          <a:p>
            <a:r>
              <a:rPr lang="en-US" b="1" dirty="0"/>
              <a:t>            </a:t>
            </a:r>
            <a:r>
              <a:rPr lang="en-US" b="1" dirty="0" err="1"/>
              <a:t>HasMany</a:t>
            </a:r>
            <a:r>
              <a:rPr lang="en-US" b="1" dirty="0"/>
              <a:t>(p </a:t>
            </a:r>
            <a:r>
              <a:rPr lang="en-US" dirty="0"/>
              <a:t>=&gt;</a:t>
            </a:r>
            <a:r>
              <a:rPr lang="en-US" b="1" dirty="0"/>
              <a:t> </a:t>
            </a:r>
            <a:r>
              <a:rPr lang="en-US" b="1" dirty="0" err="1"/>
              <a:t>p</a:t>
            </a:r>
            <a:r>
              <a:rPr lang="en-US" dirty="0" err="1"/>
              <a:t>.</a:t>
            </a:r>
            <a:r>
              <a:rPr lang="en-US" b="1" dirty="0" err="1"/>
              <a:t>Victims</a:t>
            </a:r>
            <a:r>
              <a:rPr lang="en-US" b="1" dirty="0"/>
              <a:t>)</a:t>
            </a:r>
            <a:r>
              <a:rPr lang="en-US" dirty="0"/>
              <a:t>.</a:t>
            </a:r>
            <a:r>
              <a:rPr lang="en-US" b="1" dirty="0"/>
              <a:t>Table("Victims")</a:t>
            </a:r>
            <a:r>
              <a:rPr lang="en-US" dirty="0"/>
              <a:t>.</a:t>
            </a:r>
            <a:r>
              <a:rPr lang="en-US" b="1" dirty="0" err="1"/>
              <a:t>KeyColumn</a:t>
            </a:r>
            <a:r>
              <a:rPr lang="en-US" b="1" dirty="0"/>
              <a:t>("</a:t>
            </a:r>
            <a:r>
              <a:rPr lang="en-US" b="1" dirty="0" err="1" smtClean="0"/>
              <a:t>Killer_Id</a:t>
            </a:r>
            <a:r>
              <a:rPr lang="en-US" b="1" dirty="0"/>
              <a:t>");</a:t>
            </a:r>
          </a:p>
          <a:p>
            <a:r>
              <a:rPr lang="en-US" b="1" dirty="0"/>
              <a:t>            </a:t>
            </a:r>
            <a:r>
              <a:rPr lang="en-US" b="1" dirty="0" err="1"/>
              <a:t>HasMany</a:t>
            </a:r>
            <a:r>
              <a:rPr lang="en-US" b="1" dirty="0"/>
              <a:t>(p </a:t>
            </a:r>
            <a:r>
              <a:rPr lang="en-US" dirty="0"/>
              <a:t>=&gt;</a:t>
            </a:r>
            <a:r>
              <a:rPr lang="en-US" b="1" dirty="0"/>
              <a:t> </a:t>
            </a:r>
            <a:r>
              <a:rPr lang="en-US" b="1" dirty="0" err="1"/>
              <a:t>p</a:t>
            </a:r>
            <a:r>
              <a:rPr lang="en-US" dirty="0" err="1"/>
              <a:t>.</a:t>
            </a:r>
            <a:r>
              <a:rPr lang="en-US" b="1" dirty="0" err="1"/>
              <a:t>Weapons</a:t>
            </a:r>
            <a:r>
              <a:rPr lang="en-US" b="1" dirty="0"/>
              <a:t>);</a:t>
            </a:r>
          </a:p>
          <a:p>
            <a:r>
              <a:rPr lang="en-US" b="1" dirty="0"/>
              <a:t>        }</a:t>
            </a:r>
          </a:p>
          <a:p>
            <a:r>
              <a:rPr lang="en-US" b="1" dirty="0"/>
              <a:t>    }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9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Mapping </a:t>
            </a:r>
            <a:r>
              <a:rPr lang="en-US" sz="4000" i="1" dirty="0" smtClean="0">
                <a:solidFill>
                  <a:schemeClr val="bg1"/>
                </a:solidFill>
              </a:rPr>
              <a:t>(C#)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140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6858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>
                <a:solidFill>
                  <a:schemeClr val="bg1"/>
                </a:solidFill>
              </a:rPr>
              <a:t>LINQ 2 NHibernate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Problem with Querying in </a:t>
            </a:r>
            <a:r>
              <a:rPr lang="en-US" dirty="0" err="1" smtClean="0"/>
              <a:t>Nhibernate</a:t>
            </a:r>
            <a:endParaRPr lang="en-US" dirty="0" smtClean="0"/>
          </a:p>
          <a:p>
            <a:pPr lvl="1"/>
            <a:r>
              <a:rPr lang="en-US" dirty="0" smtClean="0"/>
              <a:t>Au Natural</a:t>
            </a:r>
          </a:p>
          <a:p>
            <a:pPr lvl="1"/>
            <a:r>
              <a:rPr lang="en-US" dirty="0" smtClean="0"/>
              <a:t>HQL</a:t>
            </a:r>
          </a:p>
          <a:p>
            <a:pPr lvl="1"/>
            <a:r>
              <a:rPr lang="en-US" dirty="0" err="1" smtClean="0"/>
              <a:t>ICriteria</a:t>
            </a:r>
            <a:endParaRPr lang="en-US" dirty="0" smtClean="0"/>
          </a:p>
          <a:p>
            <a:pPr lvl="1"/>
            <a:r>
              <a:rPr lang="en-US" dirty="0" smtClean="0"/>
              <a:t>LINQ to </a:t>
            </a:r>
            <a:r>
              <a:rPr lang="en-US" dirty="0" err="1" smtClean="0"/>
              <a:t>NHibernate</a:t>
            </a:r>
            <a:endParaRPr lang="en-US" dirty="0" smtClean="0"/>
          </a:p>
          <a:p>
            <a:r>
              <a:rPr lang="en-US" dirty="0" smtClean="0"/>
              <a:t>Stay In Code</a:t>
            </a:r>
          </a:p>
          <a:p>
            <a:r>
              <a:rPr lang="en-US" dirty="0" smtClean="0"/>
              <a:t>Test Queries Without Touching the Database</a:t>
            </a:r>
          </a:p>
          <a:p>
            <a:r>
              <a:rPr lang="en-US" dirty="0" smtClean="0"/>
              <a:t>The Salad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818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764268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Dim products = </a:t>
            </a:r>
            <a:r>
              <a:rPr lang="en-US" b="1" dirty="0" err="1" smtClean="0"/>
              <a:t>Session.CreateCriteria</a:t>
            </a:r>
            <a:r>
              <a:rPr lang="en-US" b="1" dirty="0" smtClean="0"/>
              <a:t>(Of Person).List(Of Person)()</a:t>
            </a:r>
          </a:p>
          <a:p>
            <a:pPr algn="ctr"/>
            <a:r>
              <a:rPr lang="en-US" b="1" dirty="0" err="1" smtClean="0"/>
              <a:t>var</a:t>
            </a:r>
            <a:r>
              <a:rPr lang="en-US" b="1" dirty="0" smtClean="0"/>
              <a:t> products = </a:t>
            </a:r>
            <a:r>
              <a:rPr lang="en-US" b="1" dirty="0" err="1" smtClean="0"/>
              <a:t>Session.CreateCriteria</a:t>
            </a:r>
            <a:r>
              <a:rPr lang="en-US" b="1" dirty="0" smtClean="0"/>
              <a:t>&lt;Person&gt;().List&lt;Person)();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0" y="152400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Dim query = </a:t>
            </a:r>
            <a:r>
              <a:rPr lang="en-US" b="1" dirty="0" err="1" smtClean="0"/>
              <a:t>Session.CreateQuery</a:t>
            </a:r>
            <a:r>
              <a:rPr lang="en-US" b="1" dirty="0" smtClean="0"/>
              <a:t>(“From People”)</a:t>
            </a:r>
          </a:p>
          <a:p>
            <a:pPr algn="ctr"/>
            <a:r>
              <a:rPr lang="en-US" b="1" dirty="0" smtClean="0"/>
              <a:t>Dim </a:t>
            </a:r>
            <a:r>
              <a:rPr lang="en-US" b="1" dirty="0"/>
              <a:t>products As </a:t>
            </a:r>
            <a:r>
              <a:rPr lang="en-US" b="1" dirty="0" err="1"/>
              <a:t>IList</a:t>
            </a:r>
            <a:r>
              <a:rPr lang="en-US" b="1" dirty="0"/>
              <a:t>(Of </a:t>
            </a:r>
            <a:r>
              <a:rPr lang="en-US" b="1" dirty="0" smtClean="0"/>
              <a:t>Person) </a:t>
            </a:r>
            <a:r>
              <a:rPr lang="en-US" b="1" dirty="0"/>
              <a:t>= </a:t>
            </a:r>
            <a:r>
              <a:rPr lang="en-US" b="1" dirty="0" err="1" smtClean="0"/>
              <a:t>query.List</a:t>
            </a:r>
            <a:r>
              <a:rPr lang="en-US" b="1" dirty="0" smtClean="0"/>
              <a:t>(Of Person)()</a:t>
            </a:r>
          </a:p>
          <a:p>
            <a:pPr algn="ctr"/>
            <a:endParaRPr lang="en-US" b="1" dirty="0" smtClean="0"/>
          </a:p>
          <a:p>
            <a:pPr algn="ctr"/>
            <a:r>
              <a:rPr lang="en-US" b="1" dirty="0" err="1" smtClean="0"/>
              <a:t>var</a:t>
            </a:r>
            <a:r>
              <a:rPr lang="en-US" b="1" dirty="0" smtClean="0"/>
              <a:t> query = </a:t>
            </a:r>
            <a:r>
              <a:rPr lang="en-US" b="1" dirty="0" err="1" smtClean="0"/>
              <a:t>Session.CreateQuery</a:t>
            </a:r>
            <a:r>
              <a:rPr lang="en-US" b="1" dirty="0" smtClean="0"/>
              <a:t>(“From People”);</a:t>
            </a:r>
          </a:p>
          <a:p>
            <a:pPr algn="ctr"/>
            <a:r>
              <a:rPr lang="en-US" b="1" dirty="0" err="1" smtClean="0"/>
              <a:t>var</a:t>
            </a:r>
            <a:r>
              <a:rPr lang="en-US" b="1" dirty="0" smtClean="0"/>
              <a:t> products = </a:t>
            </a:r>
            <a:r>
              <a:rPr lang="en-US" b="1" dirty="0" err="1" smtClean="0"/>
              <a:t>query.List</a:t>
            </a:r>
            <a:r>
              <a:rPr lang="en-US" b="1" dirty="0" smtClean="0"/>
              <a:t>&lt;Person&gt;();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2590800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Dim products = </a:t>
            </a:r>
            <a:r>
              <a:rPr lang="en-US" b="1" dirty="0" err="1" smtClean="0"/>
              <a:t>Session.Linq</a:t>
            </a:r>
            <a:r>
              <a:rPr lang="en-US" b="1" dirty="0" smtClean="0"/>
              <a:t>(Of Person)()</a:t>
            </a:r>
          </a:p>
          <a:p>
            <a:pPr algn="ctr"/>
            <a:r>
              <a:rPr lang="en-US" b="1" dirty="0" err="1" smtClean="0"/>
              <a:t>var</a:t>
            </a:r>
            <a:r>
              <a:rPr lang="en-US" b="1" dirty="0" smtClean="0"/>
              <a:t> products = </a:t>
            </a:r>
            <a:r>
              <a:rPr lang="en-US" b="1" dirty="0" err="1" smtClean="0"/>
              <a:t>Session.Linq</a:t>
            </a:r>
            <a:r>
              <a:rPr lang="en-US" b="1" dirty="0" smtClean="0"/>
              <a:t>&lt;Person&gt;();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3364468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SELECT * FROM People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5068669"/>
            <a:ext cx="91440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/>
              <a:t>Dim products = </a:t>
            </a:r>
            <a:r>
              <a:rPr lang="en-US" b="1" dirty="0" err="1" smtClean="0"/>
              <a:t>Session.Linq</a:t>
            </a:r>
            <a:r>
              <a:rPr lang="en-US" b="1" dirty="0" smtClean="0"/>
              <a:t>(Of Person)()</a:t>
            </a:r>
          </a:p>
          <a:p>
            <a:pPr algn="ctr"/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.Where(Function(p) </a:t>
            </a:r>
            <a:r>
              <a:rPr lang="en-US" b="1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p.Name.Contains</a:t>
            </a:r>
            <a:r>
              <a:rPr lang="en-US" b="1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(“eve”))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04072" y="5955268"/>
            <a:ext cx="58012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smtClean="0"/>
              <a:t>SELECT * FROM Products WHERE Name LIKE ‘%?%’; 0=‘eve’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447800" y="4038600"/>
            <a:ext cx="6248400" cy="0"/>
          </a:xfrm>
          <a:prstGeom prst="lin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0" y="42672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 smtClean="0"/>
              <a:t>var</a:t>
            </a:r>
            <a:r>
              <a:rPr lang="en-US" b="1" dirty="0" smtClean="0"/>
              <a:t> products = </a:t>
            </a:r>
            <a:r>
              <a:rPr lang="en-US" b="1" dirty="0" err="1" smtClean="0"/>
              <a:t>Session.Linq</a:t>
            </a:r>
            <a:r>
              <a:rPr lang="en-US" b="1" dirty="0" smtClean="0"/>
              <a:t>&lt;Person&gt;()</a:t>
            </a:r>
          </a:p>
          <a:p>
            <a:pPr algn="ctr"/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.Where(person=&gt;</a:t>
            </a:r>
            <a:r>
              <a:rPr lang="en-US" b="1" dirty="0" err="1" smtClean="0">
                <a:solidFill>
                  <a:schemeClr val="bg1">
                    <a:lumMod val="50000"/>
                  </a:schemeClr>
                </a:solidFill>
              </a:rPr>
              <a:t>person.Name.Contains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(“eve”));</a:t>
            </a:r>
            <a:endParaRPr lang="en-US"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048000"/>
            <a:ext cx="9144000" cy="1143000"/>
          </a:xfrm>
        </p:spPr>
        <p:txBody>
          <a:bodyPr>
            <a:normAutofit/>
          </a:bodyPr>
          <a:lstStyle/>
          <a:p>
            <a:pPr algn="ctr"/>
            <a:r>
              <a:rPr lang="en-US" sz="4800" b="1" dirty="0" smtClean="0">
                <a:solidFill>
                  <a:schemeClr val="tx1"/>
                </a:solidFill>
              </a:rPr>
              <a:t>Putting It All Together</a:t>
            </a:r>
            <a:endParaRPr lang="en-US" sz="48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457200" y="76200"/>
            <a:ext cx="8229600" cy="11430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solidFill>
                  <a:schemeClr val="bg1"/>
                </a:solidFill>
                <a:effectLst>
                  <a:outerShdw blurRad="50800" algn="tl" rotWithShape="0">
                    <a:srgbClr val="000000"/>
                  </a:outerShdw>
                </a:effectLst>
              </a:rPr>
              <a:t>Overall Architecture</a:t>
            </a:r>
            <a:endParaRPr lang="en-US" b="1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solidFill>
                <a:schemeClr val="bg1"/>
              </a:soli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8600" y="1421619"/>
            <a:ext cx="8534400" cy="5283981"/>
            <a:chOff x="914400" y="1963920"/>
            <a:chExt cx="6324600" cy="3487548"/>
          </a:xfrm>
        </p:grpSpPr>
        <p:sp>
          <p:nvSpPr>
            <p:cNvPr id="5" name="Hexagon 4"/>
            <p:cNvSpPr/>
            <p:nvPr/>
          </p:nvSpPr>
          <p:spPr>
            <a:xfrm>
              <a:off x="1701010" y="1985824"/>
              <a:ext cx="1844842" cy="1524000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NHibernate</a:t>
              </a:r>
              <a:endPara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Repository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6" name="Hexagon 5"/>
            <p:cNvSpPr/>
            <p:nvPr/>
          </p:nvSpPr>
          <p:spPr>
            <a:xfrm>
              <a:off x="3549316" y="2974968"/>
              <a:ext cx="1844842" cy="1524000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Typed </a:t>
              </a:r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Linq</a:t>
              </a:r>
              <a:endPara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Repository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7" name="Hexagon 6"/>
            <p:cNvSpPr/>
            <p:nvPr/>
          </p:nvSpPr>
          <p:spPr>
            <a:xfrm>
              <a:off x="5394158" y="3927468"/>
              <a:ext cx="1844842" cy="1524000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6"/>
            </a:fillRef>
            <a:effectRef idx="1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Accessor</a:t>
              </a: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Type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1627799">
              <a:off x="5388538" y="2716554"/>
              <a:ext cx="240452" cy="2590800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Interface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 rot="1627799">
              <a:off x="3431706" y="1963920"/>
              <a:ext cx="219705" cy="2590800"/>
            </a:xfrm>
            <a:prstGeom prst="rect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Interface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sp>
          <p:nvSpPr>
            <p:cNvPr id="10" name="Can 9"/>
            <p:cNvSpPr/>
            <p:nvPr/>
          </p:nvSpPr>
          <p:spPr>
            <a:xfrm>
              <a:off x="914400" y="4139340"/>
              <a:ext cx="1143000" cy="966060"/>
            </a:xfrm>
            <a:prstGeom prst="can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Database</a:t>
              </a:r>
              <a:endParaRPr lang="en-US" dirty="0"/>
            </a:p>
          </p:txBody>
        </p:sp>
      </p:grpSp>
      <p:sp>
        <p:nvSpPr>
          <p:cNvPr id="11" name="Right Arrow 10"/>
          <p:cNvSpPr/>
          <p:nvPr/>
        </p:nvSpPr>
        <p:spPr>
          <a:xfrm rot="6792134">
            <a:off x="1135058" y="4089379"/>
            <a:ext cx="978408" cy="4846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Hexagon 3"/>
          <p:cNvSpPr/>
          <p:nvPr/>
        </p:nvSpPr>
        <p:spPr>
          <a:xfrm>
            <a:off x="3059289" y="3810000"/>
            <a:ext cx="2819400" cy="2029392"/>
          </a:xfrm>
          <a:prstGeom prst="hexagon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IRepository</a:t>
            </a:r>
            <a:endParaRPr lang="en-US" b="1" dirty="0"/>
          </a:p>
        </p:txBody>
      </p:sp>
      <p:sp>
        <p:nvSpPr>
          <p:cNvPr id="5" name="Hexagon 4"/>
          <p:cNvSpPr/>
          <p:nvPr/>
        </p:nvSpPr>
        <p:spPr>
          <a:xfrm>
            <a:off x="3615267" y="4609758"/>
            <a:ext cx="1753564" cy="1065697"/>
          </a:xfrm>
          <a:prstGeom prst="hexagon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NHibernate</a:t>
            </a:r>
            <a:endParaRPr lang="en-US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Repository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6" name="Can 5"/>
          <p:cNvSpPr/>
          <p:nvPr/>
        </p:nvSpPr>
        <p:spPr>
          <a:xfrm>
            <a:off x="3942753" y="6106257"/>
            <a:ext cx="1086447" cy="675543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7" name="Right Arrow 6"/>
          <p:cNvSpPr/>
          <p:nvPr/>
        </p:nvSpPr>
        <p:spPr>
          <a:xfrm rot="5400000">
            <a:off x="4246208" y="5775725"/>
            <a:ext cx="451573" cy="34137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564011" y="2590800"/>
            <a:ext cx="2741789" cy="2234587"/>
            <a:chOff x="5564010" y="2831818"/>
            <a:chExt cx="2741789" cy="2234587"/>
          </a:xfrm>
        </p:grpSpPr>
        <p:sp>
          <p:nvSpPr>
            <p:cNvPr id="9" name="Hexagon 8"/>
            <p:cNvSpPr/>
            <p:nvPr/>
          </p:nvSpPr>
          <p:spPr>
            <a:xfrm>
              <a:off x="5564010" y="2831818"/>
              <a:ext cx="2741789" cy="2234587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IKillerRepository</a:t>
              </a:r>
              <a:endParaRPr lang="en-US" b="1" dirty="0"/>
            </a:p>
          </p:txBody>
        </p:sp>
        <p:sp>
          <p:nvSpPr>
            <p:cNvPr id="10" name="Hexagon 9"/>
            <p:cNvSpPr/>
            <p:nvPr/>
          </p:nvSpPr>
          <p:spPr>
            <a:xfrm>
              <a:off x="6019800" y="3548428"/>
              <a:ext cx="1752600" cy="1328372"/>
            </a:xfrm>
            <a:prstGeom prst="hexagon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Linq</a:t>
              </a:r>
              <a:endPara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Killer</a:t>
              </a: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Repository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971800" y="1447800"/>
            <a:ext cx="2971800" cy="2129931"/>
            <a:chOff x="2971800" y="1608667"/>
            <a:chExt cx="3124200" cy="2129931"/>
          </a:xfrm>
        </p:grpSpPr>
        <p:sp>
          <p:nvSpPr>
            <p:cNvPr id="12" name="Hexagon 11"/>
            <p:cNvSpPr/>
            <p:nvPr/>
          </p:nvSpPr>
          <p:spPr>
            <a:xfrm>
              <a:off x="2971800" y="1608667"/>
              <a:ext cx="3124200" cy="2129931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IWeaponRepository</a:t>
              </a:r>
              <a:endParaRPr lang="en-US" b="1" dirty="0"/>
            </a:p>
          </p:txBody>
        </p:sp>
        <p:sp>
          <p:nvSpPr>
            <p:cNvPr id="13" name="Hexagon 12"/>
            <p:cNvSpPr/>
            <p:nvPr/>
          </p:nvSpPr>
          <p:spPr>
            <a:xfrm>
              <a:off x="3619018" y="2286000"/>
              <a:ext cx="1828800" cy="1295400"/>
            </a:xfrm>
            <a:prstGeom prst="hexagon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Linq</a:t>
              </a:r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 Weapon</a:t>
              </a: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Repository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457200" y="2590800"/>
            <a:ext cx="2895600" cy="2327910"/>
            <a:chOff x="838200" y="2209800"/>
            <a:chExt cx="2895600" cy="2327910"/>
          </a:xfrm>
        </p:grpSpPr>
        <p:sp>
          <p:nvSpPr>
            <p:cNvPr id="15" name="Hexagon 14"/>
            <p:cNvSpPr/>
            <p:nvPr/>
          </p:nvSpPr>
          <p:spPr>
            <a:xfrm>
              <a:off x="838200" y="2209800"/>
              <a:ext cx="2895600" cy="2327910"/>
            </a:xfrm>
            <a:prstGeom prst="hexagon">
              <a:avLst/>
            </a:prstGeom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t" anchorCtr="0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IVictimRepository</a:t>
              </a:r>
              <a:endParaRPr lang="en-US" b="1" dirty="0"/>
            </a:p>
          </p:txBody>
        </p:sp>
        <p:sp>
          <p:nvSpPr>
            <p:cNvPr id="16" name="Hexagon 15"/>
            <p:cNvSpPr/>
            <p:nvPr/>
          </p:nvSpPr>
          <p:spPr>
            <a:xfrm>
              <a:off x="1447800" y="3048000"/>
              <a:ext cx="1752600" cy="1295400"/>
            </a:xfrm>
            <a:prstGeom prst="hexagon">
              <a:avLst/>
            </a:prstGeom>
          </p:spPr>
          <p:style>
            <a:lnRef idx="0">
              <a:schemeClr val="accent1"/>
            </a:lnRef>
            <a:fillRef idx="3">
              <a:schemeClr val="accent1"/>
            </a:fillRef>
            <a:effectRef idx="3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Linq</a:t>
              </a:r>
              <a:endPara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Victim</a:t>
              </a:r>
            </a:p>
            <a:p>
              <a:pPr algn="ctr"/>
              <a:r>
                <a:rPr lang="en-US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Repository</a:t>
              </a:r>
              <a:endParaRPr lang="en-US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</p:grpSp>
      <p:sp>
        <p:nvSpPr>
          <p:cNvPr id="17" name="Rounded Rectangle 16"/>
          <p:cNvSpPr/>
          <p:nvPr/>
        </p:nvSpPr>
        <p:spPr>
          <a:xfrm>
            <a:off x="609600" y="152400"/>
            <a:ext cx="7848600" cy="1066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Application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xagon 1"/>
          <p:cNvSpPr/>
          <p:nvPr/>
        </p:nvSpPr>
        <p:spPr>
          <a:xfrm>
            <a:off x="3048000" y="3200400"/>
            <a:ext cx="2819400" cy="2029392"/>
          </a:xfrm>
          <a:prstGeom prst="hexagon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0" tIns="0" rIns="0" bIns="0" rtlCol="0" anchor="t" anchorCtr="0"/>
          <a:lstStyle/>
          <a:p>
            <a:pPr algn="ctr"/>
            <a:r>
              <a:rPr lang="en-US" dirty="0" err="1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IRepository</a:t>
            </a:r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&lt;T&gt;</a:t>
            </a:r>
            <a:endParaRPr lang="en-US" b="1" dirty="0"/>
          </a:p>
        </p:txBody>
      </p:sp>
      <p:sp>
        <p:nvSpPr>
          <p:cNvPr id="3" name="Hexagon 2"/>
          <p:cNvSpPr/>
          <p:nvPr/>
        </p:nvSpPr>
        <p:spPr>
          <a:xfrm>
            <a:off x="3603978" y="4000158"/>
            <a:ext cx="1753564" cy="1065697"/>
          </a:xfrm>
          <a:prstGeom prst="hexagon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NHibernate</a:t>
            </a:r>
            <a:endParaRPr lang="en-US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  <a:p>
            <a:pPr algn="ct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Repository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4" name="Can 3"/>
          <p:cNvSpPr/>
          <p:nvPr/>
        </p:nvSpPr>
        <p:spPr>
          <a:xfrm>
            <a:off x="3931464" y="5496657"/>
            <a:ext cx="1086447" cy="675543"/>
          </a:xfrm>
          <a:prstGeom prst="can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Database</a:t>
            </a:r>
            <a:endParaRPr lang="en-US" dirty="0"/>
          </a:p>
        </p:txBody>
      </p:sp>
      <p:sp>
        <p:nvSpPr>
          <p:cNvPr id="5" name="Right Arrow 4"/>
          <p:cNvSpPr/>
          <p:nvPr/>
        </p:nvSpPr>
        <p:spPr>
          <a:xfrm rot="5400000">
            <a:off x="4234919" y="5166125"/>
            <a:ext cx="451573" cy="34137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609600" y="228600"/>
            <a:ext cx="7848600" cy="1066800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Application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1173" y="2052935"/>
            <a:ext cx="2611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IRepository</a:t>
            </a:r>
            <a:r>
              <a:rPr lang="en-US" sz="2400" b="1" dirty="0" smtClean="0"/>
              <a:t>&lt;Killer</a:t>
            </a:r>
            <a:r>
              <a:rPr lang="en-US" sz="2400" dirty="0" smtClean="0"/>
              <a:t>&gt;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3079173" y="2050534"/>
            <a:ext cx="30240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IRepository</a:t>
            </a:r>
            <a:r>
              <a:rPr lang="en-US" sz="2400" b="1" dirty="0" smtClean="0"/>
              <a:t>&lt;Weapon&gt;</a:t>
            </a:r>
            <a:endParaRPr lang="en-US" sz="2400" b="1" dirty="0"/>
          </a:p>
        </p:txBody>
      </p:sp>
      <p:sp>
        <p:nvSpPr>
          <p:cNvPr id="9" name="TextBox 8"/>
          <p:cNvSpPr txBox="1"/>
          <p:nvPr/>
        </p:nvSpPr>
        <p:spPr>
          <a:xfrm>
            <a:off x="6408556" y="2023955"/>
            <a:ext cx="27721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 smtClean="0"/>
              <a:t>IRepository</a:t>
            </a:r>
            <a:r>
              <a:rPr lang="en-US" sz="2400" b="1" dirty="0" smtClean="0"/>
              <a:t>&lt;Victim&gt;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4010996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276600"/>
            <a:ext cx="9144000" cy="114300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Testability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51827" y="2441988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Visual C#</a:t>
            </a:r>
          </a:p>
        </p:txBody>
      </p:sp>
      <p:sp>
        <p:nvSpPr>
          <p:cNvPr id="6" name="Rectangle 5"/>
          <p:cNvSpPr/>
          <p:nvPr/>
        </p:nvSpPr>
        <p:spPr>
          <a:xfrm>
            <a:off x="389228" y="627912"/>
            <a:ext cx="816912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800" b="1" dirty="0" smtClean="0">
                <a:solidFill>
                  <a:schemeClr val="bg1"/>
                </a:solidFill>
              </a:rPr>
              <a:t>Lee Brandt</a:t>
            </a:r>
          </a:p>
          <a:p>
            <a:r>
              <a:rPr lang="en-US" i="1" dirty="0" smtClean="0"/>
              <a:t>Code Lackey from </a:t>
            </a:r>
            <a:r>
              <a:rPr lang="en-US" i="1" dirty="0" smtClean="0"/>
              <a:t>Kansas City</a:t>
            </a:r>
            <a:endParaRPr lang="en-US" i="1" dirty="0" smtClean="0"/>
          </a:p>
        </p:txBody>
      </p:sp>
      <p:pic>
        <p:nvPicPr>
          <p:cNvPr id="7" name="Picture 6" descr="INETAOfficialLog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9227" y="2362200"/>
            <a:ext cx="1085850" cy="66675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</p:pic>
      <p:sp>
        <p:nvSpPr>
          <p:cNvPr id="8" name="TextBox 7"/>
          <p:cNvSpPr txBox="1"/>
          <p:nvPr/>
        </p:nvSpPr>
        <p:spPr>
          <a:xfrm>
            <a:off x="1456028" y="250721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User Group Mentor (KS, MO)</a:t>
            </a:r>
            <a:endParaRPr lang="en-US" dirty="0"/>
          </a:p>
        </p:txBody>
      </p:sp>
      <p:pic>
        <p:nvPicPr>
          <p:cNvPr id="10" name="Picture 9" descr="mvp_logo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4732627" y="2400300"/>
            <a:ext cx="1181100" cy="47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FollowMe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04800" y="3581400"/>
            <a:ext cx="1752600" cy="7667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133600" y="3809999"/>
            <a:ext cx="1303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@</a:t>
            </a:r>
            <a:r>
              <a:rPr lang="en-US" dirty="0" err="1" smtClean="0"/>
              <a:t>leebrandt</a:t>
            </a:r>
            <a:endParaRPr lang="en-US" dirty="0"/>
          </a:p>
        </p:txBody>
      </p:sp>
      <p:pic>
        <p:nvPicPr>
          <p:cNvPr id="13" name="Picture 12" descr="globe-256x256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332577" y="3469481"/>
            <a:ext cx="990600" cy="9906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13"/>
          <p:cNvSpPr txBox="1"/>
          <p:nvPr/>
        </p:nvSpPr>
        <p:spPr>
          <a:xfrm>
            <a:off x="5475577" y="3774281"/>
            <a:ext cx="3358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http://www.disruptivetheory.com</a:t>
            </a:r>
            <a:endParaRPr lang="en-US" dirty="0"/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480" y="5162550"/>
            <a:ext cx="2143125" cy="85725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4810815" y="5325130"/>
            <a:ext cx="12089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latin typeface="Calibri" pitchFamily="34" charset="0"/>
                <a:cs typeface="Calibri" pitchFamily="34" charset="0"/>
              </a:rPr>
              <a:t>Insider</a:t>
            </a:r>
            <a:endParaRPr lang="en-US" sz="2800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7659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838200" y="1917680"/>
            <a:ext cx="7239000" cy="40626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	</a:t>
            </a:r>
            <a:r>
              <a:rPr lang="en-US" sz="2000" b="1" dirty="0" smtClean="0"/>
              <a:t>using </a:t>
            </a:r>
            <a:r>
              <a:rPr lang="en-US" sz="2000" b="1" dirty="0"/>
              <a:t>(</a:t>
            </a:r>
            <a:r>
              <a:rPr lang="en-US" sz="2000" b="1" dirty="0" err="1"/>
              <a:t>var</a:t>
            </a:r>
            <a:r>
              <a:rPr lang="en-US" sz="2000" b="1" dirty="0"/>
              <a:t> session </a:t>
            </a:r>
            <a:r>
              <a:rPr lang="en-US" sz="2000" dirty="0"/>
              <a:t>=</a:t>
            </a:r>
            <a:r>
              <a:rPr lang="en-US" sz="2000" b="1" dirty="0"/>
              <a:t> _</a:t>
            </a:r>
            <a:r>
              <a:rPr lang="en-US" sz="2000" b="1" dirty="0" err="1"/>
              <a:t>repository</a:t>
            </a:r>
            <a:r>
              <a:rPr lang="en-US" sz="2000" dirty="0" err="1"/>
              <a:t>.</a:t>
            </a:r>
            <a:r>
              <a:rPr lang="en-US" sz="2000" b="1" dirty="0" err="1"/>
              <a:t>Session</a:t>
            </a:r>
            <a:r>
              <a:rPr lang="en-US" sz="2000" b="1" dirty="0"/>
              <a:t>)</a:t>
            </a:r>
          </a:p>
          <a:p>
            <a:r>
              <a:rPr lang="en-US" sz="2000" b="1" dirty="0"/>
              <a:t>                {</a:t>
            </a:r>
          </a:p>
          <a:p>
            <a:r>
              <a:rPr lang="en-US" sz="2000" b="1" dirty="0"/>
              <a:t>                    </a:t>
            </a:r>
            <a:r>
              <a:rPr lang="en-US" sz="2000" b="1" dirty="0" err="1"/>
              <a:t>var</a:t>
            </a:r>
            <a:r>
              <a:rPr lang="en-US" sz="2000" b="1" dirty="0"/>
              <a:t> trans </a:t>
            </a:r>
            <a:r>
              <a:rPr lang="en-US" sz="2000" dirty="0"/>
              <a:t>=</a:t>
            </a:r>
            <a:r>
              <a:rPr lang="en-US" sz="2000" b="1" dirty="0"/>
              <a:t> </a:t>
            </a:r>
            <a:r>
              <a:rPr lang="en-US" sz="2000" b="1" dirty="0" err="1"/>
              <a:t>session</a:t>
            </a:r>
            <a:r>
              <a:rPr lang="en-US" sz="2000" dirty="0" err="1"/>
              <a:t>.</a:t>
            </a:r>
            <a:r>
              <a:rPr lang="en-US" sz="2000" b="1" dirty="0" err="1"/>
              <a:t>BeginTransaction</a:t>
            </a:r>
            <a:r>
              <a:rPr lang="en-US" sz="2000" b="1" dirty="0"/>
              <a:t>();</a:t>
            </a:r>
          </a:p>
          <a:p>
            <a:r>
              <a:rPr lang="en-US" sz="2000" b="1" dirty="0"/>
              <a:t>                    new </a:t>
            </a:r>
            <a:r>
              <a:rPr lang="en-US" sz="2000" b="1" dirty="0" err="1"/>
              <a:t>PersistenceSpecification</a:t>
            </a:r>
            <a:r>
              <a:rPr lang="en-US" sz="2000" dirty="0"/>
              <a:t>&lt;</a:t>
            </a:r>
            <a:r>
              <a:rPr lang="en-US" sz="2000" b="1" dirty="0"/>
              <a:t>Member</a:t>
            </a:r>
            <a:r>
              <a:rPr lang="en-US" sz="2000" dirty="0"/>
              <a:t>&gt;</a:t>
            </a:r>
            <a:r>
              <a:rPr lang="en-US" sz="2000" b="1" dirty="0"/>
              <a:t>(session)</a:t>
            </a:r>
          </a:p>
          <a:p>
            <a:r>
              <a:rPr lang="en-US" sz="2000" b="1" dirty="0"/>
              <a:t>                        </a:t>
            </a:r>
            <a:r>
              <a:rPr lang="en-US" sz="2000" dirty="0"/>
              <a:t>.</a:t>
            </a:r>
            <a:r>
              <a:rPr lang="en-US" sz="2000" b="1" dirty="0" err="1"/>
              <a:t>CheckProperty</a:t>
            </a:r>
            <a:r>
              <a:rPr lang="en-US" sz="2000" b="1" dirty="0"/>
              <a:t>(p </a:t>
            </a:r>
            <a:r>
              <a:rPr lang="en-US" sz="2000" dirty="0"/>
              <a:t>=&gt;</a:t>
            </a:r>
            <a:r>
              <a:rPr lang="en-US" sz="2000" b="1" dirty="0"/>
              <a:t> </a:t>
            </a:r>
            <a:r>
              <a:rPr lang="en-US" sz="2000" b="1" dirty="0" err="1"/>
              <a:t>p</a:t>
            </a:r>
            <a:r>
              <a:rPr lang="en-US" sz="2000" dirty="0" err="1"/>
              <a:t>.</a:t>
            </a:r>
            <a:r>
              <a:rPr lang="en-US" sz="2000" b="1" dirty="0" err="1"/>
              <a:t>FirstName</a:t>
            </a:r>
            <a:r>
              <a:rPr lang="en-US" sz="2000" b="1" dirty="0"/>
              <a:t>, "First")</a:t>
            </a:r>
          </a:p>
          <a:p>
            <a:r>
              <a:rPr lang="en-US" sz="2000" b="1" dirty="0"/>
              <a:t>                        </a:t>
            </a:r>
            <a:r>
              <a:rPr lang="en-US" sz="2000" dirty="0"/>
              <a:t>.</a:t>
            </a:r>
            <a:r>
              <a:rPr lang="en-US" sz="2000" b="1" dirty="0" err="1"/>
              <a:t>CheckProperty</a:t>
            </a:r>
            <a:r>
              <a:rPr lang="en-US" sz="2000" b="1" dirty="0"/>
              <a:t>(p </a:t>
            </a:r>
            <a:r>
              <a:rPr lang="en-US" sz="2000" dirty="0"/>
              <a:t>=&gt;</a:t>
            </a:r>
            <a:r>
              <a:rPr lang="en-US" sz="2000" b="1" dirty="0"/>
              <a:t> </a:t>
            </a:r>
            <a:r>
              <a:rPr lang="en-US" sz="2000" b="1" dirty="0" err="1"/>
              <a:t>p</a:t>
            </a:r>
            <a:r>
              <a:rPr lang="en-US" sz="2000" dirty="0" err="1"/>
              <a:t>.</a:t>
            </a:r>
            <a:r>
              <a:rPr lang="en-US" sz="2000" b="1" dirty="0" err="1"/>
              <a:t>LastName</a:t>
            </a:r>
            <a:r>
              <a:rPr lang="en-US" sz="2000" b="1" dirty="0"/>
              <a:t>, "Last")</a:t>
            </a:r>
          </a:p>
          <a:p>
            <a:r>
              <a:rPr lang="en-US" sz="2000" b="1" dirty="0"/>
              <a:t>                        </a:t>
            </a:r>
            <a:r>
              <a:rPr lang="en-US" sz="2000" dirty="0"/>
              <a:t>.</a:t>
            </a:r>
            <a:r>
              <a:rPr lang="en-US" sz="2000" b="1" dirty="0" err="1"/>
              <a:t>CheckProperty</a:t>
            </a:r>
            <a:r>
              <a:rPr lang="en-US" sz="2000" b="1" dirty="0"/>
              <a:t>(p </a:t>
            </a:r>
            <a:r>
              <a:rPr lang="en-US" sz="2000" dirty="0"/>
              <a:t>=&gt;</a:t>
            </a:r>
            <a:r>
              <a:rPr lang="en-US" sz="2000" b="1" dirty="0"/>
              <a:t> </a:t>
            </a:r>
            <a:r>
              <a:rPr lang="en-US" sz="2000" b="1" dirty="0" err="1"/>
              <a:t>p</a:t>
            </a:r>
            <a:r>
              <a:rPr lang="en-US" sz="2000" dirty="0" err="1"/>
              <a:t>.</a:t>
            </a:r>
            <a:r>
              <a:rPr lang="en-US" sz="2000" b="1" dirty="0" err="1"/>
              <a:t>Email</a:t>
            </a:r>
            <a:r>
              <a:rPr lang="en-US" sz="2000" b="1" dirty="0"/>
              <a:t>, "e@mail.com")</a:t>
            </a:r>
          </a:p>
          <a:p>
            <a:r>
              <a:rPr lang="en-US" sz="2000" b="1" dirty="0"/>
              <a:t>                        </a:t>
            </a:r>
            <a:r>
              <a:rPr lang="en-US" sz="2000" dirty="0" smtClean="0"/>
              <a:t>.</a:t>
            </a:r>
            <a:r>
              <a:rPr lang="en-US" sz="2000" b="1" dirty="0" err="1" smtClean="0"/>
              <a:t>CheckList</a:t>
            </a:r>
            <a:r>
              <a:rPr lang="en-US" sz="2000" b="1" dirty="0" smtClean="0"/>
              <a:t>(p</a:t>
            </a:r>
            <a:r>
              <a:rPr lang="en-US" sz="2000" dirty="0"/>
              <a:t> =&gt; </a:t>
            </a:r>
            <a:r>
              <a:rPr lang="en-US" sz="2000" b="1" dirty="0" err="1" smtClean="0"/>
              <a:t>p.Addresses</a:t>
            </a:r>
            <a:r>
              <a:rPr lang="en-US" sz="2000" b="1" dirty="0"/>
              <a:t>, </a:t>
            </a:r>
            <a:r>
              <a:rPr lang="en-US" sz="2000" b="1" dirty="0" smtClean="0"/>
              <a:t>_</a:t>
            </a:r>
            <a:r>
              <a:rPr lang="en-US" sz="2000" b="1" dirty="0" err="1" smtClean="0"/>
              <a:t>listOfAddresses</a:t>
            </a:r>
            <a:r>
              <a:rPr lang="en-US" sz="2000" b="1" dirty="0"/>
              <a:t>)</a:t>
            </a:r>
          </a:p>
          <a:p>
            <a:r>
              <a:rPr lang="en-US" sz="2000" b="1" dirty="0" smtClean="0"/>
              <a:t>                        </a:t>
            </a:r>
            <a:r>
              <a:rPr lang="en-US" sz="2000" dirty="0" smtClean="0"/>
              <a:t>.</a:t>
            </a:r>
            <a:r>
              <a:rPr lang="en-US" sz="2000" b="1" dirty="0" err="1" smtClean="0"/>
              <a:t>CheckReference</a:t>
            </a:r>
            <a:r>
              <a:rPr lang="en-US" sz="2000" b="1" dirty="0" smtClean="0"/>
              <a:t>(p</a:t>
            </a:r>
            <a:r>
              <a:rPr lang="en-US" sz="2000" dirty="0"/>
              <a:t> =&gt; </a:t>
            </a:r>
            <a:r>
              <a:rPr lang="en-US" sz="2000" b="1" dirty="0" err="1" smtClean="0"/>
              <a:t>p.Company</a:t>
            </a:r>
            <a:r>
              <a:rPr lang="en-US" sz="2000" b="1" dirty="0" smtClean="0"/>
              <a:t>, _company)</a:t>
            </a:r>
            <a:endParaRPr lang="en-US" sz="2000" b="1" dirty="0"/>
          </a:p>
          <a:p>
            <a:r>
              <a:rPr lang="en-US" sz="2000" b="1" dirty="0"/>
              <a:t>                        </a:t>
            </a:r>
            <a:r>
              <a:rPr lang="en-US" sz="2000" dirty="0"/>
              <a:t>.</a:t>
            </a:r>
            <a:r>
              <a:rPr lang="en-US" sz="2000" b="1" dirty="0" err="1"/>
              <a:t>VerifyTheMappings</a:t>
            </a:r>
            <a:r>
              <a:rPr lang="en-US" sz="2000" b="1" dirty="0"/>
              <a:t>();</a:t>
            </a:r>
          </a:p>
          <a:p>
            <a:r>
              <a:rPr lang="en-US" sz="2000" b="1" dirty="0"/>
              <a:t>                    </a:t>
            </a:r>
            <a:r>
              <a:rPr lang="en-US" sz="2000" b="1" dirty="0" err="1"/>
              <a:t>trans</a:t>
            </a:r>
            <a:r>
              <a:rPr lang="en-US" sz="2000" dirty="0" err="1"/>
              <a:t>.</a:t>
            </a:r>
            <a:r>
              <a:rPr lang="en-US" sz="2000" b="1" dirty="0" err="1"/>
              <a:t>Rollback</a:t>
            </a:r>
            <a:r>
              <a:rPr lang="en-US" sz="2000" b="1" dirty="0"/>
              <a:t>();</a:t>
            </a:r>
          </a:p>
          <a:p>
            <a:r>
              <a:rPr lang="en-US" sz="2000" b="1" dirty="0"/>
              <a:t>                </a:t>
            </a:r>
            <a:r>
              <a:rPr lang="en-US" sz="2000" b="1" dirty="0" smtClean="0"/>
              <a:t>}</a:t>
            </a:r>
          </a:p>
          <a:p>
            <a:endParaRPr lang="en-US" b="1" dirty="0"/>
          </a:p>
        </p:txBody>
      </p:sp>
      <p:sp>
        <p:nvSpPr>
          <p:cNvPr id="3" name="Title 1"/>
          <p:cNvSpPr txBox="1">
            <a:spLocks/>
          </p:cNvSpPr>
          <p:nvPr/>
        </p:nvSpPr>
        <p:spPr bwMode="auto">
          <a:xfrm>
            <a:off x="0" y="502170"/>
            <a:ext cx="91440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>
                <a:solidFill>
                  <a:schemeClr val="bg1"/>
                </a:solidFill>
              </a:rPr>
              <a:t>Testability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652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454765"/>
            <a:ext cx="9144000" cy="1362075"/>
          </a:xfrm>
        </p:spPr>
        <p:txBody>
          <a:bodyPr/>
          <a:lstStyle/>
          <a:p>
            <a:pPr algn="ctr"/>
            <a:r>
              <a:rPr lang="en-US" sz="6000" b="1" dirty="0" smtClean="0">
                <a:solidFill>
                  <a:schemeClr val="tx1"/>
                </a:solidFill>
              </a:rPr>
              <a:t>DEMO!</a:t>
            </a:r>
            <a:endParaRPr lang="en-US" sz="6000" b="1" dirty="0">
              <a:solidFill>
                <a:schemeClr val="tx1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4294967295"/>
          </p:nvPr>
        </p:nvSpPr>
        <p:spPr>
          <a:xfrm>
            <a:off x="0" y="2906713"/>
            <a:ext cx="9144000" cy="827087"/>
          </a:xfrm>
        </p:spPr>
        <p:txBody>
          <a:bodyPr/>
          <a:lstStyle/>
          <a:p>
            <a:pPr marL="0" indent="0" algn="ctr">
              <a:buNone/>
            </a:pPr>
            <a:r>
              <a:rPr lang="en-US" sz="4000" b="1" dirty="0" smtClean="0"/>
              <a:t>Let’s See it In Action</a:t>
            </a:r>
            <a:endParaRPr lang="en-US" sz="4000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517160"/>
            <a:ext cx="8229600" cy="1143000"/>
          </a:xfrm>
        </p:spPr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 fontScale="92500" lnSpcReduction="10000"/>
          </a:bodyPr>
          <a:lstStyle/>
          <a:p>
            <a:r>
              <a:rPr lang="en-US" sz="3600" dirty="0" err="1" smtClean="0"/>
              <a:t>Nhibernate</a:t>
            </a:r>
            <a:endParaRPr lang="en-US" sz="3600" dirty="0" smtClean="0"/>
          </a:p>
          <a:p>
            <a:pPr lvl="1"/>
            <a:r>
              <a:rPr lang="en-US" dirty="0" smtClean="0"/>
              <a:t>Configuration</a:t>
            </a:r>
          </a:p>
          <a:p>
            <a:pPr lvl="1"/>
            <a:r>
              <a:rPr lang="en-US" dirty="0" smtClean="0"/>
              <a:t>Mapping</a:t>
            </a:r>
          </a:p>
          <a:p>
            <a:pPr lvl="1"/>
            <a:r>
              <a:rPr lang="en-US" dirty="0" smtClean="0"/>
              <a:t>Querying</a:t>
            </a:r>
          </a:p>
          <a:p>
            <a:r>
              <a:rPr lang="en-US" sz="3600" dirty="0" smtClean="0"/>
              <a:t>Fluent </a:t>
            </a:r>
            <a:r>
              <a:rPr lang="en-US" sz="3600" dirty="0" err="1" smtClean="0"/>
              <a:t>Nhibernate</a:t>
            </a:r>
            <a:endParaRPr lang="en-US" sz="3600" dirty="0" smtClean="0"/>
          </a:p>
          <a:p>
            <a:pPr lvl="1"/>
            <a:r>
              <a:rPr lang="en-US" dirty="0" smtClean="0"/>
              <a:t>Configuration</a:t>
            </a:r>
          </a:p>
          <a:p>
            <a:pPr lvl="1"/>
            <a:r>
              <a:rPr lang="en-US" dirty="0" smtClean="0"/>
              <a:t>Mapping</a:t>
            </a:r>
          </a:p>
          <a:p>
            <a:r>
              <a:rPr lang="en-US" sz="3600" dirty="0" smtClean="0"/>
              <a:t>Linq2NHibernate</a:t>
            </a:r>
          </a:p>
          <a:p>
            <a:pPr lvl="1"/>
            <a:r>
              <a:rPr lang="en-US" dirty="0" smtClean="0"/>
              <a:t>Querying</a:t>
            </a:r>
          </a:p>
          <a:p>
            <a:r>
              <a:rPr lang="en-US" sz="3600" dirty="0" smtClean="0"/>
              <a:t>One, Big, Happy </a:t>
            </a:r>
            <a:r>
              <a:rPr lang="en-US" sz="3600" dirty="0" err="1" smtClean="0"/>
              <a:t>F@mily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26031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 idx="4294967295"/>
          </p:nvPr>
        </p:nvSpPr>
        <p:spPr>
          <a:xfrm>
            <a:off x="0" y="2895600"/>
            <a:ext cx="9144000" cy="838200"/>
          </a:xfrm>
        </p:spPr>
        <p:txBody>
          <a:bodyPr>
            <a:normAutofit/>
          </a:bodyPr>
          <a:lstStyle/>
          <a:p>
            <a:pPr algn="ctr"/>
            <a:r>
              <a:rPr lang="en-US" b="1" cap="none" dirty="0" smtClean="0">
                <a:solidFill>
                  <a:schemeClr val="tx1"/>
                </a:solidFill>
              </a:rPr>
              <a:t>What’s An ORM And Why Do I Care?</a:t>
            </a:r>
            <a:endParaRPr lang="en-US" b="1" cap="none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514600"/>
            <a:ext cx="9144000" cy="1143000"/>
          </a:xfrm>
        </p:spPr>
        <p:txBody>
          <a:bodyPr/>
          <a:lstStyle/>
          <a:p>
            <a:pPr algn="ctr"/>
            <a:r>
              <a:rPr lang="en-US" b="1" dirty="0" smtClean="0">
                <a:solidFill>
                  <a:schemeClr val="tx1"/>
                </a:solidFill>
              </a:rPr>
              <a:t>Why </a:t>
            </a:r>
            <a:r>
              <a:rPr lang="en-US" b="1" dirty="0" err="1" smtClean="0">
                <a:solidFill>
                  <a:schemeClr val="tx1"/>
                </a:solidFill>
              </a:rPr>
              <a:t>NHibernate</a:t>
            </a:r>
            <a:r>
              <a:rPr lang="en-US" b="1" dirty="0" smtClean="0">
                <a:solidFill>
                  <a:schemeClr val="tx1"/>
                </a:solidFill>
              </a:rPr>
              <a:t>?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692670"/>
            <a:ext cx="8229600" cy="5715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>
                <a:solidFill>
                  <a:schemeClr val="bg1"/>
                </a:solidFill>
              </a:rPr>
              <a:t>NHibernate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Object-Relational Mapper (ORM)</a:t>
            </a:r>
          </a:p>
          <a:p>
            <a:r>
              <a:rPr lang="en-US" dirty="0" smtClean="0"/>
              <a:t>Map Objects in Code to Relational Data</a:t>
            </a:r>
          </a:p>
          <a:p>
            <a:r>
              <a:rPr lang="en-US" dirty="0" smtClean="0"/>
              <a:t>Uses XML for Mappings &amp; Configuration</a:t>
            </a:r>
          </a:p>
          <a:p>
            <a:r>
              <a:rPr lang="en-US" dirty="0" smtClean="0"/>
              <a:t>Compiles XML with DLLs</a:t>
            </a:r>
          </a:p>
          <a:p>
            <a:r>
              <a:rPr lang="en-US" dirty="0" smtClean="0"/>
              <a:t>It’s Still Like Pizza</a:t>
            </a:r>
          </a:p>
        </p:txBody>
      </p:sp>
    </p:spTree>
    <p:extLst>
      <p:ext uri="{BB962C8B-B14F-4D97-AF65-F5344CB8AC3E}">
        <p14:creationId xmlns:p14="http://schemas.microsoft.com/office/powerpoint/2010/main" val="3521999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1447800"/>
            <a:ext cx="9144000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&lt;hibernate-configuration </a:t>
            </a:r>
            <a:r>
              <a:rPr lang="en-US" b="1" dirty="0" err="1"/>
              <a:t>xmlns</a:t>
            </a:r>
            <a:r>
              <a:rPr lang="en-US" b="1" dirty="0"/>
              <a:t>="urn:nhibernate-configuration-2.2"&gt;</a:t>
            </a:r>
          </a:p>
          <a:p>
            <a:r>
              <a:rPr lang="en-US" b="1" dirty="0"/>
              <a:t>    &lt;session-factory&gt;</a:t>
            </a:r>
          </a:p>
          <a:p>
            <a:r>
              <a:rPr lang="en-US" b="1" dirty="0"/>
              <a:t>      &lt;property </a:t>
            </a:r>
            <a:r>
              <a:rPr lang="en-US" b="1" dirty="0" smtClean="0"/>
              <a:t>name</a:t>
            </a:r>
            <a:r>
              <a:rPr lang="en-US" b="1" dirty="0"/>
              <a:t>="</a:t>
            </a:r>
            <a:r>
              <a:rPr lang="en-US" b="1" dirty="0" err="1"/>
              <a:t>connection.provider</a:t>
            </a:r>
            <a:r>
              <a:rPr lang="en-US" b="1" dirty="0" smtClean="0"/>
              <a:t>"&gt;</a:t>
            </a:r>
          </a:p>
          <a:p>
            <a:r>
              <a:rPr lang="en-US" b="1" dirty="0"/>
              <a:t>	</a:t>
            </a:r>
            <a:r>
              <a:rPr lang="en-US" b="1" dirty="0" err="1" smtClean="0"/>
              <a:t>NHibernate.Connection.DriverConnectionProvider</a:t>
            </a:r>
            <a:endParaRPr lang="en-US" b="1" dirty="0" smtClean="0"/>
          </a:p>
          <a:p>
            <a:r>
              <a:rPr lang="en-US" b="1" dirty="0"/>
              <a:t> </a:t>
            </a:r>
            <a:r>
              <a:rPr lang="en-US" b="1" dirty="0" smtClean="0"/>
              <a:t>     &lt;/</a:t>
            </a:r>
            <a:r>
              <a:rPr lang="en-US" b="1" dirty="0"/>
              <a:t>property&gt;</a:t>
            </a:r>
          </a:p>
          <a:p>
            <a:r>
              <a:rPr lang="en-US" b="1" dirty="0"/>
              <a:t>      &lt;property name="</a:t>
            </a:r>
            <a:r>
              <a:rPr lang="en-US" b="1" dirty="0" err="1"/>
              <a:t>connection.driver_class</a:t>
            </a:r>
            <a:r>
              <a:rPr lang="en-US" b="1" dirty="0" smtClean="0"/>
              <a:t>"&gt;</a:t>
            </a:r>
          </a:p>
          <a:p>
            <a:r>
              <a:rPr lang="en-US" b="1" dirty="0"/>
              <a:t>	</a:t>
            </a:r>
            <a:r>
              <a:rPr lang="en-US" b="1" dirty="0" err="1" smtClean="0"/>
              <a:t>NHibernate.Driver.SqlClientDriver</a:t>
            </a:r>
            <a:endParaRPr lang="en-US" b="1" dirty="0" smtClean="0"/>
          </a:p>
          <a:p>
            <a:r>
              <a:rPr lang="en-US" b="1" dirty="0"/>
              <a:t> </a:t>
            </a:r>
            <a:r>
              <a:rPr lang="en-US" b="1" dirty="0" smtClean="0"/>
              <a:t>     &lt;/</a:t>
            </a:r>
            <a:r>
              <a:rPr lang="en-US" b="1" dirty="0"/>
              <a:t>property&gt;</a:t>
            </a:r>
          </a:p>
          <a:p>
            <a:r>
              <a:rPr lang="en-US" b="1" dirty="0"/>
              <a:t>      &lt;property name="</a:t>
            </a:r>
            <a:r>
              <a:rPr lang="en-US" b="1" dirty="0" err="1"/>
              <a:t>connection.connection_string</a:t>
            </a:r>
            <a:r>
              <a:rPr lang="en-US" b="1" dirty="0" smtClean="0"/>
              <a:t>"&gt;</a:t>
            </a:r>
          </a:p>
          <a:p>
            <a:r>
              <a:rPr lang="en-US" b="1" dirty="0"/>
              <a:t>	</a:t>
            </a:r>
            <a:r>
              <a:rPr lang="en-US" b="1" i="1" dirty="0" err="1" smtClean="0"/>
              <a:t>FullOnDatabaseConnectionStringLikeYouNormallyPutInTheWebConfig</a:t>
            </a:r>
            <a:endParaRPr lang="en-US" b="1" i="1" dirty="0" smtClean="0"/>
          </a:p>
          <a:p>
            <a:r>
              <a:rPr lang="en-US" b="1" dirty="0"/>
              <a:t> </a:t>
            </a:r>
            <a:r>
              <a:rPr lang="en-US" b="1" dirty="0" smtClean="0"/>
              <a:t>      &lt;/</a:t>
            </a:r>
            <a:r>
              <a:rPr lang="en-US" b="1" dirty="0"/>
              <a:t>property&gt;</a:t>
            </a:r>
          </a:p>
          <a:p>
            <a:r>
              <a:rPr lang="en-US" b="1" dirty="0"/>
              <a:t>      </a:t>
            </a:r>
            <a:r>
              <a:rPr lang="en-US" b="1" dirty="0" smtClean="0"/>
              <a:t> &lt;</a:t>
            </a:r>
            <a:r>
              <a:rPr lang="en-US" b="1" dirty="0"/>
              <a:t>property name="dialect</a:t>
            </a:r>
            <a:r>
              <a:rPr lang="en-US" b="1" dirty="0" smtClean="0"/>
              <a:t>"&gt;</a:t>
            </a:r>
          </a:p>
          <a:p>
            <a:r>
              <a:rPr lang="en-US" b="1" dirty="0"/>
              <a:t>	</a:t>
            </a:r>
            <a:r>
              <a:rPr lang="en-US" b="1" dirty="0" smtClean="0"/>
              <a:t>NHibernate.Dialect.MsSql2008Dialect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  &lt;/</a:t>
            </a:r>
            <a:r>
              <a:rPr lang="en-US" b="1" dirty="0"/>
              <a:t>property&gt;</a:t>
            </a:r>
          </a:p>
          <a:p>
            <a:r>
              <a:rPr lang="en-US" b="1" dirty="0"/>
              <a:t>      </a:t>
            </a:r>
            <a:r>
              <a:rPr lang="en-US" b="1" dirty="0" smtClean="0"/>
              <a:t> &lt;</a:t>
            </a:r>
            <a:r>
              <a:rPr lang="en-US" b="1" dirty="0"/>
              <a:t>property </a:t>
            </a:r>
            <a:r>
              <a:rPr lang="en-US" b="1" dirty="0" smtClean="0"/>
              <a:t>name</a:t>
            </a:r>
            <a:r>
              <a:rPr lang="en-US" b="1" dirty="0"/>
              <a:t>="</a:t>
            </a:r>
            <a:r>
              <a:rPr lang="en-US" b="1" dirty="0" err="1"/>
              <a:t>proxyfactory.factory_class</a:t>
            </a:r>
            <a:r>
              <a:rPr lang="en-US" b="1" dirty="0" smtClean="0"/>
              <a:t>"&gt;</a:t>
            </a:r>
          </a:p>
          <a:p>
            <a:r>
              <a:rPr lang="en-US" b="1" dirty="0"/>
              <a:t>	</a:t>
            </a:r>
            <a:r>
              <a:rPr lang="en-US" b="1" dirty="0" err="1" smtClean="0"/>
              <a:t>NHibernate.ByteCode.Castle.ProxyFactoryFactory</a:t>
            </a:r>
            <a:r>
              <a:rPr lang="en-US" b="1" dirty="0"/>
              <a:t>, </a:t>
            </a:r>
            <a:r>
              <a:rPr lang="en-US" b="1" dirty="0" err="1" smtClean="0"/>
              <a:t>NHibernate.ByteCode.Castle</a:t>
            </a:r>
            <a:endParaRPr lang="en-US" b="1" dirty="0" smtClean="0"/>
          </a:p>
          <a:p>
            <a:r>
              <a:rPr lang="en-US" b="1" dirty="0" smtClean="0"/>
              <a:t>        &lt;/</a:t>
            </a:r>
            <a:r>
              <a:rPr lang="en-US" b="1" dirty="0"/>
              <a:t>property&gt;</a:t>
            </a:r>
          </a:p>
          <a:p>
            <a:r>
              <a:rPr lang="en-US" b="1" dirty="0" smtClean="0"/>
              <a:t>    &lt;/</a:t>
            </a:r>
            <a:r>
              <a:rPr lang="en-US" b="1" dirty="0"/>
              <a:t>session-factory&gt;</a:t>
            </a:r>
          </a:p>
          <a:p>
            <a:r>
              <a:rPr lang="en-US" b="1" dirty="0"/>
              <a:t>  &lt;/hibernate-configuration&gt;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0" y="739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Configuration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04800" y="1599486"/>
            <a:ext cx="8610600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&lt;?xml version="1.0" encoding="utf-8" ?&gt; </a:t>
            </a:r>
          </a:p>
          <a:p>
            <a:r>
              <a:rPr lang="en-US" b="1" dirty="0"/>
              <a:t>&lt;hibernate-mapping </a:t>
            </a:r>
            <a:r>
              <a:rPr lang="en-US" b="1" dirty="0" err="1"/>
              <a:t>xmlns</a:t>
            </a:r>
            <a:r>
              <a:rPr lang="en-US" b="1" dirty="0"/>
              <a:t>="urn:nhibernate-mapping-2.2"  assembly</a:t>
            </a:r>
            <a:r>
              <a:rPr lang="en-US" b="1" dirty="0" smtClean="0"/>
              <a:t>=“</a:t>
            </a:r>
            <a:r>
              <a:rPr lang="en-US" b="1" dirty="0" err="1" smtClean="0"/>
              <a:t>MyApp</a:t>
            </a:r>
            <a:r>
              <a:rPr lang="en-US" b="1" dirty="0" smtClean="0"/>
              <a:t>“ namespace</a:t>
            </a:r>
            <a:r>
              <a:rPr lang="en-US" b="1" dirty="0" smtClean="0"/>
              <a:t>=“</a:t>
            </a:r>
            <a:r>
              <a:rPr lang="en-US" b="1" dirty="0" err="1" smtClean="0"/>
              <a:t>MyApp.Domain</a:t>
            </a:r>
            <a:r>
              <a:rPr lang="en-US" b="1" dirty="0"/>
              <a:t>"&gt;  </a:t>
            </a:r>
          </a:p>
          <a:p>
            <a:r>
              <a:rPr lang="en-US" b="1" dirty="0"/>
              <a:t>    &lt;class name</a:t>
            </a:r>
            <a:r>
              <a:rPr lang="en-US" b="1" dirty="0" smtClean="0"/>
              <a:t>=“Killer" </a:t>
            </a:r>
            <a:r>
              <a:rPr lang="en-US" b="1" dirty="0"/>
              <a:t>table</a:t>
            </a:r>
            <a:r>
              <a:rPr lang="en-US" b="1" dirty="0" smtClean="0"/>
              <a:t>=“Killers"&gt;  </a:t>
            </a:r>
            <a:endParaRPr lang="en-US" b="1" dirty="0"/>
          </a:p>
          <a:p>
            <a:r>
              <a:rPr lang="en-US" b="1" dirty="0"/>
              <a:t>        &lt;id name</a:t>
            </a:r>
            <a:r>
              <a:rPr lang="en-US" b="1" dirty="0" smtClean="0"/>
              <a:t>=“</a:t>
            </a:r>
            <a:r>
              <a:rPr lang="en-US" b="1" dirty="0" err="1" smtClean="0"/>
              <a:t>KillerId</a:t>
            </a:r>
            <a:r>
              <a:rPr lang="en-US" b="1" dirty="0"/>
              <a:t>"&gt;  </a:t>
            </a:r>
          </a:p>
          <a:p>
            <a:r>
              <a:rPr lang="en-US" b="1" dirty="0"/>
              <a:t>            &lt;generator class="</a:t>
            </a:r>
            <a:r>
              <a:rPr lang="en-US" b="1" dirty="0" err="1"/>
              <a:t>guid</a:t>
            </a:r>
            <a:r>
              <a:rPr lang="en-US" b="1" dirty="0"/>
              <a:t>"/&gt;  </a:t>
            </a:r>
          </a:p>
          <a:p>
            <a:r>
              <a:rPr lang="en-US" b="1" dirty="0"/>
              <a:t>        &lt;/id&gt;  </a:t>
            </a:r>
          </a:p>
          <a:p>
            <a:r>
              <a:rPr lang="en-US" b="1" dirty="0"/>
              <a:t>        &lt;property name</a:t>
            </a:r>
            <a:r>
              <a:rPr lang="en-US" b="1" dirty="0" smtClean="0"/>
              <a:t>=“Name"/&gt;  </a:t>
            </a:r>
            <a:endParaRPr lang="en-US" b="1" dirty="0"/>
          </a:p>
          <a:p>
            <a:r>
              <a:rPr lang="en-US" b="1" dirty="0"/>
              <a:t> </a:t>
            </a:r>
            <a:r>
              <a:rPr lang="en-US" b="1" dirty="0" smtClean="0"/>
              <a:t>       &lt;property name=“Bio" type="</a:t>
            </a:r>
            <a:r>
              <a:rPr lang="en-US" b="1" dirty="0" err="1" smtClean="0"/>
              <a:t>StringClob</a:t>
            </a:r>
            <a:r>
              <a:rPr lang="en-US" b="1" dirty="0" smtClean="0"/>
              <a:t>"&gt;</a:t>
            </a:r>
          </a:p>
          <a:p>
            <a:r>
              <a:rPr lang="en-US" b="1" dirty="0" smtClean="0"/>
              <a:t>            &lt;column name=“Biography" </a:t>
            </a:r>
            <a:r>
              <a:rPr lang="en-US" b="1" dirty="0" err="1" smtClean="0"/>
              <a:t>sql</a:t>
            </a:r>
            <a:r>
              <a:rPr lang="en-US" b="1" dirty="0" smtClean="0"/>
              <a:t>-type="</a:t>
            </a:r>
            <a:r>
              <a:rPr lang="en-US" b="1" dirty="0" err="1" smtClean="0"/>
              <a:t>ntext</a:t>
            </a:r>
            <a:r>
              <a:rPr lang="en-US" b="1" dirty="0" smtClean="0"/>
              <a:t>"/&gt;</a:t>
            </a:r>
          </a:p>
          <a:p>
            <a:r>
              <a:rPr lang="en-US" b="1" dirty="0" smtClean="0"/>
              <a:t>        &lt;/property&gt; </a:t>
            </a:r>
          </a:p>
          <a:p>
            <a:r>
              <a:rPr lang="en-US" b="1" dirty="0" smtClean="0"/>
              <a:t>        &lt;set name=“Weapons” &gt;  </a:t>
            </a:r>
          </a:p>
          <a:p>
            <a:r>
              <a:rPr lang="en-US" b="1" dirty="0" smtClean="0"/>
              <a:t>            &lt;key column=“</a:t>
            </a:r>
            <a:r>
              <a:rPr lang="en-US" b="1" dirty="0" err="1" smtClean="0"/>
              <a:t>KillerId</a:t>
            </a:r>
            <a:r>
              <a:rPr lang="en-US" b="1" dirty="0" smtClean="0"/>
              <a:t>"/&gt;  </a:t>
            </a:r>
          </a:p>
          <a:p>
            <a:r>
              <a:rPr lang="en-US" b="1" dirty="0" smtClean="0"/>
              <a:t>            &lt;one-to-many class=“Weapon"/&gt;  </a:t>
            </a:r>
          </a:p>
          <a:p>
            <a:r>
              <a:rPr lang="en-US" b="1" dirty="0" smtClean="0"/>
              <a:t>        &lt;/set&gt;  </a:t>
            </a:r>
          </a:p>
          <a:p>
            <a:r>
              <a:rPr lang="en-US" b="1" dirty="0"/>
              <a:t> </a:t>
            </a:r>
            <a:r>
              <a:rPr lang="en-US" b="1" dirty="0" smtClean="0"/>
              <a:t>    </a:t>
            </a:r>
            <a:r>
              <a:rPr lang="en-US" b="1" dirty="0" smtClean="0"/>
              <a:t>&lt;/</a:t>
            </a:r>
            <a:r>
              <a:rPr lang="en-US" b="1" dirty="0"/>
              <a:t>class&gt;  </a:t>
            </a:r>
          </a:p>
          <a:p>
            <a:r>
              <a:rPr lang="en-US" b="1" dirty="0"/>
              <a:t>&lt;/hibernate-mapping&gt;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739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bg1"/>
                </a:solidFill>
              </a:rPr>
              <a:t>Mapping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457200" y="685800"/>
            <a:ext cx="8229600" cy="571500"/>
          </a:xfrm>
          <a:prstGeom prst="rect">
            <a:avLst/>
          </a:prstGeom>
        </p:spPr>
        <p:txBody>
          <a:bodyPr/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US" b="1" dirty="0" smtClean="0">
                <a:solidFill>
                  <a:schemeClr val="bg1"/>
                </a:solidFill>
              </a:rPr>
              <a:t>FluentNHibernate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Fluent Interfaces</a:t>
            </a:r>
          </a:p>
          <a:p>
            <a:r>
              <a:rPr lang="en-US" dirty="0" smtClean="0"/>
              <a:t>Write Mappings &amp; Configuration in Code</a:t>
            </a:r>
          </a:p>
          <a:p>
            <a:r>
              <a:rPr lang="en-US" dirty="0" err="1" smtClean="0"/>
              <a:t>Automapping</a:t>
            </a:r>
            <a:endParaRPr lang="en-US" dirty="0" smtClean="0"/>
          </a:p>
          <a:p>
            <a:pPr lvl="1"/>
            <a:r>
              <a:rPr lang="en-US" dirty="0" smtClean="0"/>
              <a:t>Convention over configuration</a:t>
            </a:r>
          </a:p>
          <a:p>
            <a:r>
              <a:rPr lang="en-US" dirty="0" smtClean="0"/>
              <a:t>Added Beer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205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Pro_InMotionVideo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PresentationPro_InMotionVideo</Template>
  <TotalTime>328</TotalTime>
  <Words>875</Words>
  <Application>Microsoft Office PowerPoint</Application>
  <PresentationFormat>On-screen Show (4:3)</PresentationFormat>
  <Paragraphs>241</Paragraphs>
  <Slides>21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PresentationPro_InMotionVideo</vt:lpstr>
      <vt:lpstr>Nhibernate, FluentNHibernate and the Repository Pattern</vt:lpstr>
      <vt:lpstr>PowerPoint Presentation</vt:lpstr>
      <vt:lpstr>Agenda</vt:lpstr>
      <vt:lpstr>What’s An ORM And Why Do I Care?</vt:lpstr>
      <vt:lpstr>Why NHibernate?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Putting It All Together</vt:lpstr>
      <vt:lpstr>PowerPoint Presentation</vt:lpstr>
      <vt:lpstr>PowerPoint Presentation</vt:lpstr>
      <vt:lpstr>PowerPoint Presentation</vt:lpstr>
      <vt:lpstr>Testability</vt:lpstr>
      <vt:lpstr>PowerPoint Presentation</vt:lpstr>
      <vt:lpstr>DEMO!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Nhibernate Soup To Nuts</dc:title>
  <dc:creator>lbrandt</dc:creator>
  <cp:lastModifiedBy>leebrandt</cp:lastModifiedBy>
  <cp:revision>52</cp:revision>
  <dcterms:created xsi:type="dcterms:W3CDTF">2010-03-12T07:57:00Z</dcterms:created>
  <dcterms:modified xsi:type="dcterms:W3CDTF">2011-04-30T05:47:41Z</dcterms:modified>
</cp:coreProperties>
</file>

<file path=docProps/thumbnail.jpeg>
</file>